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63" r:id="rId4"/>
    <p:sldId id="286" r:id="rId5"/>
    <p:sldId id="291" r:id="rId6"/>
    <p:sldId id="289" r:id="rId7"/>
    <p:sldId id="290" r:id="rId8"/>
    <p:sldId id="299" r:id="rId9"/>
    <p:sldId id="273" r:id="rId10"/>
    <p:sldId id="274" r:id="rId11"/>
    <p:sldId id="275" r:id="rId12"/>
    <p:sldId id="276" r:id="rId13"/>
    <p:sldId id="277" r:id="rId14"/>
    <p:sldId id="279" r:id="rId15"/>
    <p:sldId id="265" r:id="rId16"/>
    <p:sldId id="280" r:id="rId17"/>
    <p:sldId id="282" r:id="rId18"/>
    <p:sldId id="281" r:id="rId19"/>
    <p:sldId id="261" r:id="rId20"/>
    <p:sldId id="293" r:id="rId21"/>
    <p:sldId id="298" r:id="rId22"/>
    <p:sldId id="278" r:id="rId23"/>
    <p:sldId id="297" r:id="rId24"/>
    <p:sldId id="295" r:id="rId25"/>
    <p:sldId id="296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A7C46-396D-4D26-AD3A-60ED43BB895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09F2-CF25-475D-A7BC-25428F4C3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4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C683-490B-4193-B227-F0D9030FD012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E872-EF0D-4A3F-B7DC-703713C48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8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4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4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8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73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5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2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26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0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2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6FA6-4062-494F-8A15-6F534AC5D28E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2%D0%BB%D0%B0%D0%B4%D0%B8%D0%BA%D0%B0%D0%B2%D0%BA%D0%B0%D0%B7%20%D1%80%D0%BF%D0%BC%D0%BF%D0%BA&amp;oq=%D0%B2%D0%BB%D0%B0%D0%B4%D0%B8%D0%BA%D0%B0%D0%B2%D0%BA%D0%B0%D0%B7+%D1%80%D0%BF%D0%BC%D0%BF%D0%BA&amp;aqs=chrome..69i57j0i22i30.7722j0j15&amp;sourceid=chrome&amp;ie=UTF-8&amp;tbs=lf:1,lf_ui:2&amp;tbm=lcl&amp;rflfq=1&amp;num=10&amp;rldimm=7090743486211337190&amp;lqi=CiHQstC70LDQtNC40LrQsNCy0LrQsNC3INGA0L_QvNC_0LoZgln2EzehnUVaIyIh0LLQu9Cw0LTQuNC60LDQstC60LDQtyDRgNC_0LzQv9C6kgEVcmVoYWJpbGl0YXRpb25fY2VudGVy&amp;ved=2ahUKEwjc-6bY4cT0AhXDtYsKHZpmCAkQvS56BAgUEDE&amp;rlst=f" TargetMode="External"/><Relationship Id="rId2" Type="http://schemas.openxmlformats.org/officeDocument/2006/relationships/hyperlink" Target="https://www.google.com/search?q=%D0%B3%D0%BA%D0%BE%D1%83+%C2%AB%D1%86%D0%B5%D0%BD%D1%82%D1%80+%D0%BF%D1%81%D0%B8%D1%85%D0%BE%D0%BB%D0%BE%D0%B3%D0%BE-%D0%BF%D0%B5%D0%B4%D0%B0%D0%B3%D0%BE%D0%B3%D0%B8%D1%87%D0%B5%D1%81%D0%BA%D0%BE%D0%B9+%D1%80%D0%B5%D0%B0%D0%B1%D0%B8%D0%BB%D0%B8%D1%82%D0%B0%D1%86%D0%B8%D0%B8+%D0%B8+%D0%BA%D0%BE%D1%80%D1%80%D0%B5%D0%BA%D1%86%D0%B8%D0%B8%C2%BB+%D0%B2%D0%BB%D0%B0%D0%B4%D0%B8%D0%BA%D0%B0%D0%B2%D0%BA%D0%B0%D0%B7+%D1%82%D0%B5%D0%BB%D0%B5%D1%84%D0%BE%D0%BD&amp;ludocid=7090743486211337190&amp;sa=X&amp;ved=2ahUKEwjux8Xc4cT0AhUXv4sKHQzwBF8Q6BN6BAgNEA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15" y="2011680"/>
            <a:ext cx="10740042" cy="951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Успешная  и объективная сдача ГИА-9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602460" cy="1543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480" y="221477"/>
            <a:ext cx="6096000" cy="17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правление образования администрации Красноармейского муниципального района  » Общероссийское родительское собрание состоялось 28 авгус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131" y="3989617"/>
            <a:ext cx="4136209" cy="28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925" y="0"/>
            <a:ext cx="3648075" cy="1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85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28613"/>
            <a:ext cx="10515600" cy="5857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Допуск к ГИА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74" y="1531938"/>
            <a:ext cx="11998326" cy="5011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ГИА-9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обучающиеся, не имеющие академической задолженности, в полном объеме выполнившие учебный план или индивидуальный учебный план (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годовые отметки по всем учебным предметам учебного плана за 9 класс не ниже удовлетворительных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</a:t>
            </a:r>
            <a:r>
              <a:rPr lang="ru-RU" alt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4303" y="0"/>
            <a:ext cx="3517697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041" y="4791277"/>
            <a:ext cx="310313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471" y="107347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41" y="1004553"/>
            <a:ext cx="11887333" cy="51000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является одним из условий допуска к ГИА-9 и проводится в образовательных организациях по месту обучения девятиклассников. Результатом итогового собеседования является «зачет» или «незачет».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итоговое собеседование будет проводиться в февральские сроки (8 февраля) и в дополнительные сроки (15 марта и 15 мая)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к участию в итоговом собеседовании допускаются обучающиеся: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итоговому собеседованию неудовлетворительный результат («незачёт»);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 (по решению педагогического совета школы);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итогового собеседования по уважительным причинам;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с итогового собеседования за нарушение Порядка проведения (по решению педагогического совета школы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измерительные материалы итогового собеседования состоят из четырех заданий: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вслух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пересказ текста с включением приведенного высказывания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6979" y="5315578"/>
            <a:ext cx="3475021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62"/>
            <a:ext cx="11820525" cy="6309338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 вне аудитории приглашает участника с урока в аудиторию проведения.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Организуется потоковая аудиозапись бесед участника с организатором-собеседником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аудитории: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начале обучающегося просят назвать ФИО, класс, вариант.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Перед ответом на каждое задание участник ИС произносит номер задания.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Участник выполняет 1-2 задания – чтение и пересказ.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3 задание – участник составляет рассказ по выбранной теме.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4 задание - организатор-собеседник вступает в диалог.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оценивает участника и заносит результаты в Протоколы.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 аудитории провожает участника на урок. Приглашает другого участника.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выполнения заданий – 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структуру и содержание контрольных измерительных материалов для проведения итогового собеседования по русскому языку (спецификация, демонстрационный вариант), размещены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странице сайта ФГБНУ «ФИПИ»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ДЕМОВЕРСИЮ: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://fipi.ru/oge/demoversii-specifikacii-kodifikatory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26276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997" y="5316940"/>
            <a:ext cx="3473003" cy="15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 проходит </a:t>
            </a:r>
            <a:r>
              <a:rPr lang="ru-RU" sz="3600" b="1" dirty="0" smtClean="0">
                <a:solidFill>
                  <a:srgbClr val="FF0000"/>
                </a:solidFill>
              </a:rPr>
              <a:t>ОГЭ и ГВЭ? Правила </a:t>
            </a:r>
            <a:r>
              <a:rPr lang="ru-RU" sz="3600" b="1" dirty="0">
                <a:solidFill>
                  <a:srgbClr val="FF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</a:t>
            </a:r>
            <a:r>
              <a:rPr lang="ru-RU" dirty="0" smtClean="0">
                <a:solidFill>
                  <a:srgbClr val="002060"/>
                </a:solidFill>
              </a:rPr>
              <a:t>ОГЭ </a:t>
            </a:r>
            <a:r>
              <a:rPr lang="ru-RU" dirty="0">
                <a:solidFill>
                  <a:srgbClr val="002060"/>
                </a:solidFill>
              </a:rPr>
              <a:t>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0733" y="2"/>
            <a:ext cx="2491267" cy="1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и заполнения бланков 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6" y="5563673"/>
            <a:ext cx="1675640" cy="120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6726" y="0"/>
            <a:ext cx="3125274" cy="138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0947" y="5232436"/>
            <a:ext cx="1838461" cy="13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2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325" y="193676"/>
            <a:ext cx="10293350" cy="596899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Продолжительность ОГЭ в 2023 году</a:t>
            </a:r>
          </a:p>
          <a:p>
            <a:pPr algn="just"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364059"/>
              </p:ext>
            </p:extLst>
          </p:nvPr>
        </p:nvGraphicFramePr>
        <p:xfrm>
          <a:off x="2692398" y="790575"/>
          <a:ext cx="7070726" cy="587341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3535363">
                  <a:extLst>
                    <a:ext uri="{9D8B030D-6E8A-4147-A177-3AD203B41FA5}">
                      <a16:colId xmlns:a16="http://schemas.microsoft.com/office/drawing/2014/main" xmlns="" val="777907729"/>
                    </a:ext>
                  </a:extLst>
                </a:gridCol>
                <a:gridCol w="3535363">
                  <a:extLst>
                    <a:ext uri="{9D8B030D-6E8A-4147-A177-3AD203B41FA5}">
                      <a16:colId xmlns:a16="http://schemas.microsoft.com/office/drawing/2014/main" xmlns="" val="853778512"/>
                    </a:ext>
                  </a:extLst>
                </a:gridCol>
              </a:tblGrid>
              <a:tr h="508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(мин.)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333116798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821299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7103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494251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33483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55163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58198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45267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758125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702768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933187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(кроме 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часа)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671502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(«Говорение»)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150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1360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1364" y="0"/>
            <a:ext cx="3070635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21" y="607226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 в ППЭ соблюдения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Порядка 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895849"/>
            <a:ext cx="7514307" cy="2411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видеозапись проведения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53837" y="2956758"/>
            <a:ext cx="4516191" cy="2990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509" y="3926775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0" y="4689837"/>
            <a:ext cx="2534260" cy="1900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1876" y="0"/>
            <a:ext cx="3460124" cy="15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2316" y="0"/>
            <a:ext cx="3939684" cy="17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можно взять с собой на ОГЭ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8863" y="0"/>
            <a:ext cx="3513137" cy="1558925"/>
          </a:xfrm>
        </p:spPr>
      </p:pic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0999" y="835652"/>
            <a:ext cx="11744326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Выпускникам необходимо иметь на экзамене паспорт и черные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гелевые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ручки.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Кроме того,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допускаются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следующие предметы на ОГЭ: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русскому языку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(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предоставляется школой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математике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без справочной информации ‎для построения чертежей и рисунков;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физике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построения графиков, оптических и электрических схем; непрограммируемый калькулятор без средств связи и доступа в интернет;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химии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 (входит к комплект ЭМ, выдаваемых ученику)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биологии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проведения измерений при выполнении заданий ‎с рисунками; непрограммируемый калькулятор;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литературе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словарь; полные тексты художественных произведений, а также сборники лирики</a:t>
            </a:r>
            <a:r>
              <a:rPr lang="ru-RU" altLang="ru-RU" sz="1800" dirty="0" smtClean="0">
                <a:solidFill>
                  <a:srgbClr val="C00000"/>
                </a:solidFill>
                <a:latin typeface="SuisseIntl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);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географии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измерения расстояний по топографической карте;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географические атласы для 7-9 классов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 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 smtClean="0">
                <a:solidFill>
                  <a:srgbClr val="000000"/>
                </a:solidFill>
                <a:latin typeface="SuisseIntl"/>
              </a:rPr>
              <a:t>).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endParaRPr lang="ru-RU" altLang="ru-RU" sz="1800" dirty="0" smtClean="0">
              <a:solidFill>
                <a:srgbClr val="000000"/>
              </a:solidFill>
              <a:latin typeface="SuisseIntl"/>
            </a:endParaRP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Технические средства без доступа в интернет предоставляются для выполнения заданий по иностранным языкам, информатике и ИТК.</a:t>
            </a: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На ОГЭ по физике и химии будет предоставлено лабораторное оборудование.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6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453" y="290440"/>
            <a:ext cx="10515600" cy="5377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 -9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02" y="4696896"/>
            <a:ext cx="11496502" cy="216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189/1513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792" y="1789975"/>
            <a:ext cx="11282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образовательным программам основного общего образования (</a:t>
            </a:r>
            <a:r>
              <a:rPr lang="ru-RU" sz="28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ГИА-9 ) </a:t>
            </a:r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4148" y="0"/>
            <a:ext cx="351769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8788" y="296214"/>
            <a:ext cx="10301265" cy="77273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обработки экзаменационных работ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выдачи результатов ГИА-9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417639"/>
            <a:ext cx="10815505" cy="534377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проверка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экзаменационных работ занимают не более десяти календарных дней.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в течение одного рабочего дня, следующего за днем получения результатов проверки экзаменационных работ.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утверждения результаты ГИА-9 в течение одного рабочего дня передаются в образовательные организации, а также органы местного самоуправления для ознакомления участников ГИА-9 с утвержденными председателем государственной экзаменационной комиссии результатами ГИА-9.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утвержденными председателем государственной экзаменационной комиссии результатами ГИА-9 осуществляется в течение одного рабочего дня со дня их передачи в образовательные организации, а также органы местного самоуправления. Указанный день считается официальным днем объявления результатов ГИА.</a:t>
            </a:r>
          </a:p>
          <a:p>
            <a:pPr>
              <a:defRPr/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1078" y="0"/>
            <a:ext cx="3190922" cy="1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096" y="1146949"/>
            <a:ext cx="7656326" cy="5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2071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Ознакомление с результатами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-116983" y="960205"/>
            <a:ext cx="4663225" cy="5472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На портале  </a:t>
            </a:r>
            <a:r>
              <a:rPr lang="en-US" dirty="0" smtClean="0">
                <a:solidFill>
                  <a:srgbClr val="FF0000"/>
                </a:solidFill>
              </a:rPr>
              <a:t>ege15.ru </a:t>
            </a:r>
            <a:r>
              <a:rPr lang="ru-RU" dirty="0" smtClean="0"/>
              <a:t>публикуются результаты участников ГИА-9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Сервис </a:t>
            </a:r>
            <a:r>
              <a:rPr lang="ru-RU" sz="4000" b="1" dirty="0" smtClean="0"/>
              <a:t>не</a:t>
            </a:r>
            <a:r>
              <a:rPr lang="ru-RU" dirty="0" smtClean="0"/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2409" y="0"/>
            <a:ext cx="2689591" cy="11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83624"/>
            <a:ext cx="9349661" cy="6724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НЕУДОВЛЕТВОРИТЕЛЬНЫЙ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056068"/>
            <a:ext cx="11545395" cy="5333246"/>
          </a:xfrm>
        </p:spPr>
        <p:txBody>
          <a:bodyPr>
            <a:noAutofit/>
          </a:bodyPr>
          <a:lstStyle/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или 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2400" spc="-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трем или четырем предметам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ОГЭ/ГВЭ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инвалиды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выбравшие для сдачи 2 предмета, поучившие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пересдают экзамен в резервные дни. Участники, получившие 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пересдают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9263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9-го класса, не сдавшие ОГЭ в текущем году, по решению родителей либо остаются в школе на второй год, либо вместо аттестата получают справку об обучении установленного образца.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случае можно сдать ОГЭ повторно через год.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же правила действуют и для девятиклассников, имеющих неудовлетворительные годовые оценки и не допущенных к ОГЭ.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0422" y="0"/>
            <a:ext cx="2391577" cy="1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9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193" y="2639985"/>
            <a:ext cx="11762509" cy="387838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4505" y="-1"/>
            <a:ext cx="312749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81200" y="381001"/>
            <a:ext cx="8229600" cy="61912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Материалы для подготовки к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09" y="2544555"/>
            <a:ext cx="5510742" cy="4047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1635" y="1090995"/>
            <a:ext cx="5998692" cy="4150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1152" y="5804654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1299383"/>
            <a:ext cx="4301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https://fipi.ru/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64" y="182245"/>
            <a:ext cx="10515600" cy="9233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Контактные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10" y="503997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«Горячая  линия» МОН РСО-Алания - </a:t>
            </a:r>
            <a:r>
              <a:rPr lang="ru-RU" sz="3600" b="1" dirty="0" smtClean="0">
                <a:solidFill>
                  <a:srgbClr val="FF0000"/>
                </a:solidFill>
              </a:rPr>
              <a:t>53-49-40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Телефон школы___________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Ответственный за ГИА-9 в школе____________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Успешной сдачи экзаменов!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440" y="4855335"/>
            <a:ext cx="4507739" cy="2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9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39" y="61170"/>
            <a:ext cx="11334436" cy="91916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проведения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639" y="1038165"/>
            <a:ext cx="9041109" cy="1668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разделено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три периода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 21 апреля по 16 мая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24 мая по 1 июля, с учетом резервных дней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4 по 23 сентября).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303" y="2422280"/>
            <a:ext cx="12170803" cy="447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ГИА-9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– история, физика, биология;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 – обществознание, информатика и информационно-коммуникационные технологии (ИКТ), география, химия;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– русский язык;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– математика;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июня – литература, физика, информатика и информационно-коммуникационные технологии (ИКТ), география;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июня – обществознание, биология, химия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– 1 июля – резервные дни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3854" y="2116664"/>
            <a:ext cx="30258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837" y="1114928"/>
            <a:ext cx="3513897" cy="15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03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147147"/>
            <a:ext cx="11745532" cy="6710853"/>
          </a:xfrm>
        </p:spPr>
        <p:txBody>
          <a:bodyPr>
            <a:normAutofit fontScale="92500" lnSpcReduction="10000"/>
          </a:bodyPr>
          <a:lstStyle/>
          <a:p>
            <a:pPr marL="0" indent="539750" algn="just">
              <a:spcBef>
                <a:spcPct val="0"/>
              </a:spcBef>
              <a:buNone/>
              <a:defRPr/>
            </a:pP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включает в себя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экзамены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предметам по выбору 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из числа учебных предметов: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французский, немецкий и испанский языки)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</a:p>
          <a:p>
            <a:pPr marL="0" indent="539750" algn="just">
              <a:spcBef>
                <a:spcPct val="0"/>
              </a:spcBef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заявлений на участие в ГИА – 9 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 позднее 1 марта  2022 года (включительно</a:t>
            </a:r>
            <a:r>
              <a:rPr lang="ru-RU" sz="3200" b="1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3200" i="1" dirty="0">
                <a:solidFill>
                  <a:srgbClr val="333333"/>
                </a:solidFill>
                <a:latin typeface="Roboto"/>
              </a:rPr>
              <a:t>*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ограниченными возможностями здоровья, дети-инвалиды и инвалиды по своему желанию могут принять участие в ГИА-9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обязательным учебным предметам (русскому языку и математике).</a:t>
            </a:r>
            <a:b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6113" y="1246055"/>
            <a:ext cx="4335887" cy="19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1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0" y="-171450"/>
            <a:ext cx="10325100" cy="12414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ПРОВЕДЕНИЯ ГИА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90153" y="836614"/>
            <a:ext cx="11539470" cy="5805487"/>
          </a:xfrm>
        </p:spPr>
        <p:txBody>
          <a:bodyPr>
            <a:normAutofit lnSpcReduction="10000"/>
          </a:bodyPr>
          <a:lstStyle/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государственной итоговой аттестации по образовательным программам основного общего образования. 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ОГЭ используются контрольные измерительные материалы стандартизированной формы.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в виде письменных и устных экзаменов с использованием текстов, тем, заданий, билетов.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здоровья, детей-инвалидов и инвалидов ГИА-9 по их желанию проводится как в форме основного государственного экзамена (ОГЭ), так и в форме государственного выпускного экзамена (ГВЭ). При этом допускается сочетание форм проведения ГИА-9 (ОГЭ и ГВЭ). ГВЭ по всем учебным предметам по желанию указанных лиц проводится в устной форме. 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ПОДАЧИ ЗАЯВЛЕНИЯ ОБ УЧАСТИИ В ГИА-9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ГИА-9 с ограниченными возможностями здоровья при подаче заявления об участии в ГИА-9 предъявляют копию рекомендаций психолого-медико-педагогической комиссии, а участники ГИА-9 – дети-инвалиды и инвалиды –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 (справка, подтверждающая инвалидность), а также копию рекомендаций психолого-медико-педагогической комиссии для проведения экзамена в специальных условиях.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указанные участники ГИА-9 указывают специальные условия, учитывающие состояние их здоровья, особенности психофизического развития, необходимые им при проведении экзаменов.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>
              <a:buNone/>
              <a:tabLst>
                <a:tab pos="539750" algn="l"/>
              </a:tabLst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28" y="4003547"/>
            <a:ext cx="22225" cy="453390"/>
          </a:xfrm>
          <a:custGeom>
            <a:avLst/>
            <a:gdLst/>
            <a:ahLst/>
            <a:cxnLst/>
            <a:rect l="l" t="t" r="r" b="b"/>
            <a:pathLst>
              <a:path w="22225" h="453389">
                <a:moveTo>
                  <a:pt x="0" y="0"/>
                </a:moveTo>
                <a:lnTo>
                  <a:pt x="0" y="301625"/>
                </a:lnTo>
                <a:lnTo>
                  <a:pt x="22098" y="301625"/>
                </a:lnTo>
                <a:lnTo>
                  <a:pt x="22098" y="4530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0112" y="1877693"/>
            <a:ext cx="2794635" cy="469265"/>
          </a:xfrm>
          <a:custGeom>
            <a:avLst/>
            <a:gdLst/>
            <a:ahLst/>
            <a:cxnLst/>
            <a:rect l="l" t="t" r="r" b="b"/>
            <a:pathLst>
              <a:path w="2794634" h="469264">
                <a:moveTo>
                  <a:pt x="0" y="0"/>
                </a:moveTo>
                <a:lnTo>
                  <a:pt x="0" y="317373"/>
                </a:lnTo>
                <a:lnTo>
                  <a:pt x="2794635" y="317373"/>
                </a:lnTo>
                <a:lnTo>
                  <a:pt x="2794635" y="468756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3953255"/>
            <a:ext cx="3402965" cy="504825"/>
          </a:xfrm>
          <a:custGeom>
            <a:avLst/>
            <a:gdLst/>
            <a:ahLst/>
            <a:cxnLst/>
            <a:rect l="l" t="t" r="r" b="b"/>
            <a:pathLst>
              <a:path w="3402965" h="504825">
                <a:moveTo>
                  <a:pt x="1356359" y="0"/>
                </a:moveTo>
                <a:lnTo>
                  <a:pt x="1356359" y="342773"/>
                </a:lnTo>
                <a:lnTo>
                  <a:pt x="3402710" y="342773"/>
                </a:lnTo>
                <a:lnTo>
                  <a:pt x="3402710" y="494030"/>
                </a:lnTo>
              </a:path>
              <a:path w="3402965" h="504825">
                <a:moveTo>
                  <a:pt x="1357121" y="0"/>
                </a:moveTo>
                <a:lnTo>
                  <a:pt x="1357121" y="353441"/>
                </a:lnTo>
                <a:lnTo>
                  <a:pt x="0" y="353441"/>
                </a:lnTo>
                <a:lnTo>
                  <a:pt x="0" y="504825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34247" y="854137"/>
            <a:ext cx="3856354" cy="1478280"/>
            <a:chOff x="4100829" y="732790"/>
            <a:chExt cx="3856354" cy="1478280"/>
          </a:xfrm>
        </p:grpSpPr>
        <p:sp>
          <p:nvSpPr>
            <p:cNvPr id="6" name="object 6"/>
            <p:cNvSpPr/>
            <p:nvPr/>
          </p:nvSpPr>
          <p:spPr>
            <a:xfrm>
              <a:off x="4107179" y="1776984"/>
              <a:ext cx="2618740" cy="427990"/>
            </a:xfrm>
            <a:custGeom>
              <a:avLst/>
              <a:gdLst/>
              <a:ahLst/>
              <a:cxnLst/>
              <a:rect l="l" t="t" r="r" b="b"/>
              <a:pathLst>
                <a:path w="2618740" h="427989">
                  <a:moveTo>
                    <a:pt x="2618740" y="0"/>
                  </a:moveTo>
                  <a:lnTo>
                    <a:pt x="2618740" y="276351"/>
                  </a:lnTo>
                  <a:lnTo>
                    <a:pt x="0" y="276351"/>
                  </a:lnTo>
                  <a:lnTo>
                    <a:pt x="0" y="427736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8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8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8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8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9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9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9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9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7400" y="1143000"/>
            <a:ext cx="1684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ГИА-</a:t>
            </a:r>
            <a:r>
              <a:rPr sz="4400" spc="-50" dirty="0">
                <a:solidFill>
                  <a:srgbClr val="000000"/>
                </a:solidFill>
              </a:rPr>
              <a:t>9</a:t>
            </a:r>
            <a:endParaRPr sz="4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081529" y="2198877"/>
            <a:ext cx="4232910" cy="1932939"/>
            <a:chOff x="2081529" y="2198877"/>
            <a:chExt cx="4232910" cy="1932939"/>
          </a:xfrm>
        </p:grpSpPr>
        <p:sp>
          <p:nvSpPr>
            <p:cNvPr id="13" name="object 13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3863848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3848" y="1748028"/>
                  </a:lnTo>
                  <a:lnTo>
                    <a:pt x="3910306" y="1741786"/>
                  </a:lnTo>
                  <a:lnTo>
                    <a:pt x="3952051" y="1724170"/>
                  </a:lnTo>
                  <a:lnTo>
                    <a:pt x="3987419" y="1696847"/>
                  </a:lnTo>
                  <a:lnTo>
                    <a:pt x="4014742" y="1661479"/>
                  </a:lnTo>
                  <a:lnTo>
                    <a:pt x="4032358" y="1619734"/>
                  </a:lnTo>
                  <a:lnTo>
                    <a:pt x="4038600" y="1573276"/>
                  </a:lnTo>
                  <a:lnTo>
                    <a:pt x="4038600" y="174751"/>
                  </a:lnTo>
                  <a:lnTo>
                    <a:pt x="4032358" y="128293"/>
                  </a:lnTo>
                  <a:lnTo>
                    <a:pt x="4014742" y="86548"/>
                  </a:lnTo>
                  <a:lnTo>
                    <a:pt x="3987418" y="51180"/>
                  </a:lnTo>
                  <a:lnTo>
                    <a:pt x="3952051" y="23857"/>
                  </a:lnTo>
                  <a:lnTo>
                    <a:pt x="3910306" y="6241"/>
                  </a:lnTo>
                  <a:lnTo>
                    <a:pt x="38638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3848" y="0"/>
                  </a:lnTo>
                  <a:lnTo>
                    <a:pt x="3910306" y="6241"/>
                  </a:lnTo>
                  <a:lnTo>
                    <a:pt x="3952051" y="23857"/>
                  </a:lnTo>
                  <a:lnTo>
                    <a:pt x="3987418" y="51180"/>
                  </a:lnTo>
                  <a:lnTo>
                    <a:pt x="4014742" y="86548"/>
                  </a:lnTo>
                  <a:lnTo>
                    <a:pt x="4032358" y="128293"/>
                  </a:lnTo>
                  <a:lnTo>
                    <a:pt x="4038600" y="174751"/>
                  </a:lnTo>
                  <a:lnTo>
                    <a:pt x="4038600" y="1573276"/>
                  </a:lnTo>
                  <a:lnTo>
                    <a:pt x="4032358" y="1619734"/>
                  </a:lnTo>
                  <a:lnTo>
                    <a:pt x="4014742" y="1661479"/>
                  </a:lnTo>
                  <a:lnTo>
                    <a:pt x="3987419" y="1696847"/>
                  </a:lnTo>
                  <a:lnTo>
                    <a:pt x="3952051" y="1724170"/>
                  </a:lnTo>
                  <a:lnTo>
                    <a:pt x="3910306" y="1741786"/>
                  </a:lnTo>
                  <a:lnTo>
                    <a:pt x="3863848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3862324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2324" y="1748028"/>
                  </a:lnTo>
                  <a:lnTo>
                    <a:pt x="3908782" y="1741786"/>
                  </a:lnTo>
                  <a:lnTo>
                    <a:pt x="3950527" y="1724170"/>
                  </a:lnTo>
                  <a:lnTo>
                    <a:pt x="3985895" y="1696847"/>
                  </a:lnTo>
                  <a:lnTo>
                    <a:pt x="4013218" y="1661479"/>
                  </a:lnTo>
                  <a:lnTo>
                    <a:pt x="4030834" y="1619734"/>
                  </a:lnTo>
                  <a:lnTo>
                    <a:pt x="4037076" y="1573276"/>
                  </a:lnTo>
                  <a:lnTo>
                    <a:pt x="4037076" y="174751"/>
                  </a:lnTo>
                  <a:lnTo>
                    <a:pt x="4030834" y="128293"/>
                  </a:lnTo>
                  <a:lnTo>
                    <a:pt x="4013218" y="86548"/>
                  </a:lnTo>
                  <a:lnTo>
                    <a:pt x="3985894" y="51180"/>
                  </a:lnTo>
                  <a:lnTo>
                    <a:pt x="3950527" y="23857"/>
                  </a:lnTo>
                  <a:lnTo>
                    <a:pt x="3908782" y="6241"/>
                  </a:lnTo>
                  <a:lnTo>
                    <a:pt x="38623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2324" y="0"/>
                  </a:lnTo>
                  <a:lnTo>
                    <a:pt x="3908782" y="6241"/>
                  </a:lnTo>
                  <a:lnTo>
                    <a:pt x="3950527" y="23857"/>
                  </a:lnTo>
                  <a:lnTo>
                    <a:pt x="3985894" y="51180"/>
                  </a:lnTo>
                  <a:lnTo>
                    <a:pt x="4013218" y="86548"/>
                  </a:lnTo>
                  <a:lnTo>
                    <a:pt x="4030834" y="128293"/>
                  </a:lnTo>
                  <a:lnTo>
                    <a:pt x="4037076" y="174751"/>
                  </a:lnTo>
                  <a:lnTo>
                    <a:pt x="4037076" y="1573276"/>
                  </a:lnTo>
                  <a:lnTo>
                    <a:pt x="4030834" y="1619734"/>
                  </a:lnTo>
                  <a:lnTo>
                    <a:pt x="4013218" y="1661479"/>
                  </a:lnTo>
                  <a:lnTo>
                    <a:pt x="3985895" y="1696847"/>
                  </a:lnTo>
                  <a:lnTo>
                    <a:pt x="3950527" y="1724170"/>
                  </a:lnTo>
                  <a:lnTo>
                    <a:pt x="3908782" y="1741786"/>
                  </a:lnTo>
                  <a:lnTo>
                    <a:pt x="3862324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93975" y="2289428"/>
            <a:ext cx="338899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ОГЭ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использованием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комплексов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sz="2400" spc="-10" dirty="0">
                <a:latin typeface="Times New Roman"/>
                <a:cs typeface="Times New Roman"/>
              </a:rPr>
              <a:t>стандартизированной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0022" y="3735400"/>
            <a:ext cx="1097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формы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2960" y="4451603"/>
            <a:ext cx="4037329" cy="1957070"/>
            <a:chOff x="822960" y="4451603"/>
            <a:chExt cx="4037329" cy="1957070"/>
          </a:xfrm>
        </p:grpSpPr>
        <p:sp>
          <p:nvSpPr>
            <p:cNvPr id="20" name="object 20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3666490" y="0"/>
                  </a:moveTo>
                  <a:lnTo>
                    <a:pt x="177088" y="0"/>
                  </a:lnTo>
                  <a:lnTo>
                    <a:pt x="130011" y="6322"/>
                  </a:lnTo>
                  <a:lnTo>
                    <a:pt x="87709" y="24167"/>
                  </a:lnTo>
                  <a:lnTo>
                    <a:pt x="51868" y="51847"/>
                  </a:lnTo>
                  <a:lnTo>
                    <a:pt x="24177" y="87677"/>
                  </a:lnTo>
                  <a:lnTo>
                    <a:pt x="6325" y="129969"/>
                  </a:lnTo>
                  <a:lnTo>
                    <a:pt x="0" y="177037"/>
                  </a:lnTo>
                  <a:lnTo>
                    <a:pt x="0" y="1593799"/>
                  </a:lnTo>
                  <a:lnTo>
                    <a:pt x="6325" y="1640876"/>
                  </a:lnTo>
                  <a:lnTo>
                    <a:pt x="24177" y="1683178"/>
                  </a:lnTo>
                  <a:lnTo>
                    <a:pt x="51868" y="1719019"/>
                  </a:lnTo>
                  <a:lnTo>
                    <a:pt x="87709" y="1746710"/>
                  </a:lnTo>
                  <a:lnTo>
                    <a:pt x="130011" y="1764562"/>
                  </a:lnTo>
                  <a:lnTo>
                    <a:pt x="177088" y="1770888"/>
                  </a:lnTo>
                  <a:lnTo>
                    <a:pt x="3666490" y="1770888"/>
                  </a:lnTo>
                  <a:lnTo>
                    <a:pt x="3713558" y="1764562"/>
                  </a:lnTo>
                  <a:lnTo>
                    <a:pt x="3755850" y="1746710"/>
                  </a:lnTo>
                  <a:lnTo>
                    <a:pt x="3791680" y="1719019"/>
                  </a:lnTo>
                  <a:lnTo>
                    <a:pt x="3819360" y="1683178"/>
                  </a:lnTo>
                  <a:lnTo>
                    <a:pt x="3837205" y="1640876"/>
                  </a:lnTo>
                  <a:lnTo>
                    <a:pt x="3843528" y="1593799"/>
                  </a:lnTo>
                  <a:lnTo>
                    <a:pt x="3843528" y="177037"/>
                  </a:lnTo>
                  <a:lnTo>
                    <a:pt x="3837205" y="129969"/>
                  </a:lnTo>
                  <a:lnTo>
                    <a:pt x="3819360" y="87677"/>
                  </a:lnTo>
                  <a:lnTo>
                    <a:pt x="3791680" y="51847"/>
                  </a:lnTo>
                  <a:lnTo>
                    <a:pt x="3755850" y="24167"/>
                  </a:lnTo>
                  <a:lnTo>
                    <a:pt x="3713558" y="6322"/>
                  </a:lnTo>
                  <a:lnTo>
                    <a:pt x="3666490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0" y="177037"/>
                  </a:moveTo>
                  <a:lnTo>
                    <a:pt x="6325" y="129969"/>
                  </a:lnTo>
                  <a:lnTo>
                    <a:pt x="24177" y="87677"/>
                  </a:lnTo>
                  <a:lnTo>
                    <a:pt x="51868" y="51847"/>
                  </a:lnTo>
                  <a:lnTo>
                    <a:pt x="87709" y="24167"/>
                  </a:lnTo>
                  <a:lnTo>
                    <a:pt x="130011" y="6322"/>
                  </a:lnTo>
                  <a:lnTo>
                    <a:pt x="177088" y="0"/>
                  </a:lnTo>
                  <a:lnTo>
                    <a:pt x="3666490" y="0"/>
                  </a:lnTo>
                  <a:lnTo>
                    <a:pt x="3713558" y="6322"/>
                  </a:lnTo>
                  <a:lnTo>
                    <a:pt x="3755850" y="24167"/>
                  </a:lnTo>
                  <a:lnTo>
                    <a:pt x="3791680" y="51847"/>
                  </a:lnTo>
                  <a:lnTo>
                    <a:pt x="3819360" y="87677"/>
                  </a:lnTo>
                  <a:lnTo>
                    <a:pt x="3837205" y="129969"/>
                  </a:lnTo>
                  <a:lnTo>
                    <a:pt x="3843528" y="177037"/>
                  </a:lnTo>
                  <a:lnTo>
                    <a:pt x="3843528" y="1593799"/>
                  </a:lnTo>
                  <a:lnTo>
                    <a:pt x="3837205" y="1640876"/>
                  </a:lnTo>
                  <a:lnTo>
                    <a:pt x="3819360" y="1683178"/>
                  </a:lnTo>
                  <a:lnTo>
                    <a:pt x="3791680" y="1719019"/>
                  </a:lnTo>
                  <a:lnTo>
                    <a:pt x="3755850" y="1746710"/>
                  </a:lnTo>
                  <a:lnTo>
                    <a:pt x="3713558" y="1764562"/>
                  </a:lnTo>
                  <a:lnTo>
                    <a:pt x="3666490" y="1770888"/>
                  </a:lnTo>
                  <a:lnTo>
                    <a:pt x="177088" y="1770888"/>
                  </a:lnTo>
                  <a:lnTo>
                    <a:pt x="130011" y="1764562"/>
                  </a:lnTo>
                  <a:lnTo>
                    <a:pt x="87709" y="1746710"/>
                  </a:lnTo>
                  <a:lnTo>
                    <a:pt x="51868" y="1719019"/>
                  </a:lnTo>
                  <a:lnTo>
                    <a:pt x="24177" y="1683178"/>
                  </a:lnTo>
                  <a:lnTo>
                    <a:pt x="6325" y="1640876"/>
                  </a:lnTo>
                  <a:lnTo>
                    <a:pt x="0" y="1593799"/>
                  </a:lnTo>
                  <a:lnTo>
                    <a:pt x="0" y="1770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3666236" y="0"/>
                  </a:moveTo>
                  <a:lnTo>
                    <a:pt x="177241" y="0"/>
                  </a:lnTo>
                  <a:lnTo>
                    <a:pt x="130122" y="6332"/>
                  </a:lnTo>
                  <a:lnTo>
                    <a:pt x="87782" y="24205"/>
                  </a:lnTo>
                  <a:lnTo>
                    <a:pt x="51911" y="51927"/>
                  </a:lnTo>
                  <a:lnTo>
                    <a:pt x="24197" y="87808"/>
                  </a:lnTo>
                  <a:lnTo>
                    <a:pt x="6330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0" y="1642289"/>
                  </a:lnTo>
                  <a:lnTo>
                    <a:pt x="24197" y="1684629"/>
                  </a:lnTo>
                  <a:lnTo>
                    <a:pt x="51911" y="1720500"/>
                  </a:lnTo>
                  <a:lnTo>
                    <a:pt x="87782" y="1748214"/>
                  </a:lnTo>
                  <a:lnTo>
                    <a:pt x="130122" y="1766081"/>
                  </a:lnTo>
                  <a:lnTo>
                    <a:pt x="177241" y="1772412"/>
                  </a:lnTo>
                  <a:lnTo>
                    <a:pt x="3666236" y="1772412"/>
                  </a:lnTo>
                  <a:lnTo>
                    <a:pt x="3713367" y="1766081"/>
                  </a:lnTo>
                  <a:lnTo>
                    <a:pt x="3755719" y="1748214"/>
                  </a:lnTo>
                  <a:lnTo>
                    <a:pt x="3791600" y="1720500"/>
                  </a:lnTo>
                  <a:lnTo>
                    <a:pt x="3819322" y="1684629"/>
                  </a:lnTo>
                  <a:lnTo>
                    <a:pt x="3837195" y="1642289"/>
                  </a:lnTo>
                  <a:lnTo>
                    <a:pt x="3843528" y="1595170"/>
                  </a:lnTo>
                  <a:lnTo>
                    <a:pt x="3843528" y="177292"/>
                  </a:lnTo>
                  <a:lnTo>
                    <a:pt x="3837195" y="130160"/>
                  </a:lnTo>
                  <a:lnTo>
                    <a:pt x="3819322" y="87808"/>
                  </a:lnTo>
                  <a:lnTo>
                    <a:pt x="3791600" y="51927"/>
                  </a:lnTo>
                  <a:lnTo>
                    <a:pt x="3755719" y="24205"/>
                  </a:lnTo>
                  <a:lnTo>
                    <a:pt x="3713367" y="6332"/>
                  </a:lnTo>
                  <a:lnTo>
                    <a:pt x="3666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0" y="177292"/>
                  </a:moveTo>
                  <a:lnTo>
                    <a:pt x="6330" y="130160"/>
                  </a:lnTo>
                  <a:lnTo>
                    <a:pt x="24197" y="87808"/>
                  </a:lnTo>
                  <a:lnTo>
                    <a:pt x="51911" y="51927"/>
                  </a:lnTo>
                  <a:lnTo>
                    <a:pt x="87782" y="24205"/>
                  </a:lnTo>
                  <a:lnTo>
                    <a:pt x="130122" y="6332"/>
                  </a:lnTo>
                  <a:lnTo>
                    <a:pt x="177241" y="0"/>
                  </a:lnTo>
                  <a:lnTo>
                    <a:pt x="3666236" y="0"/>
                  </a:lnTo>
                  <a:lnTo>
                    <a:pt x="3713367" y="6332"/>
                  </a:lnTo>
                  <a:lnTo>
                    <a:pt x="3755719" y="24205"/>
                  </a:lnTo>
                  <a:lnTo>
                    <a:pt x="3791600" y="51927"/>
                  </a:lnTo>
                  <a:lnTo>
                    <a:pt x="3819322" y="87808"/>
                  </a:lnTo>
                  <a:lnTo>
                    <a:pt x="3837195" y="130160"/>
                  </a:lnTo>
                  <a:lnTo>
                    <a:pt x="3843528" y="177292"/>
                  </a:lnTo>
                  <a:lnTo>
                    <a:pt x="3843528" y="1595170"/>
                  </a:lnTo>
                  <a:lnTo>
                    <a:pt x="3837195" y="1642289"/>
                  </a:lnTo>
                  <a:lnTo>
                    <a:pt x="3819322" y="1684629"/>
                  </a:lnTo>
                  <a:lnTo>
                    <a:pt x="3791600" y="1720500"/>
                  </a:lnTo>
                  <a:lnTo>
                    <a:pt x="3755719" y="1748214"/>
                  </a:lnTo>
                  <a:lnTo>
                    <a:pt x="3713367" y="1766081"/>
                  </a:lnTo>
                  <a:lnTo>
                    <a:pt x="3666236" y="1772412"/>
                  </a:lnTo>
                  <a:lnTo>
                    <a:pt x="177241" y="1772412"/>
                  </a:lnTo>
                  <a:lnTo>
                    <a:pt x="130122" y="1766081"/>
                  </a:lnTo>
                  <a:lnTo>
                    <a:pt x="87782" y="1748214"/>
                  </a:lnTo>
                  <a:lnTo>
                    <a:pt x="51911" y="1720500"/>
                  </a:lnTo>
                  <a:lnTo>
                    <a:pt x="24197" y="1684629"/>
                  </a:lnTo>
                  <a:lnTo>
                    <a:pt x="6330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9255" y="4661154"/>
            <a:ext cx="3545840" cy="16535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1905" algn="ctr">
              <a:lnSpc>
                <a:spcPts val="2480"/>
              </a:lnSpc>
              <a:spcBef>
                <a:spcPts val="51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ОВЗ,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инвалидностью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marL="207645" marR="201930" indent="1905" algn="ctr">
              <a:lnSpc>
                <a:spcPts val="248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200" y="4440935"/>
            <a:ext cx="2430780" cy="1850389"/>
            <a:chOff x="5029200" y="4440935"/>
            <a:chExt cx="2430780" cy="1850389"/>
          </a:xfrm>
        </p:grpSpPr>
        <p:sp>
          <p:nvSpPr>
            <p:cNvPr id="26" name="object 26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2070861" y="0"/>
                  </a:moveTo>
                  <a:lnTo>
                    <a:pt x="166369" y="0"/>
                  </a:lnTo>
                  <a:lnTo>
                    <a:pt x="122164" y="5947"/>
                  </a:lnTo>
                  <a:lnTo>
                    <a:pt x="82427" y="22728"/>
                  </a:lnTo>
                  <a:lnTo>
                    <a:pt x="48752" y="48752"/>
                  </a:lnTo>
                  <a:lnTo>
                    <a:pt x="22728" y="82427"/>
                  </a:lnTo>
                  <a:lnTo>
                    <a:pt x="5947" y="122164"/>
                  </a:lnTo>
                  <a:lnTo>
                    <a:pt x="0" y="166370"/>
                  </a:lnTo>
                  <a:lnTo>
                    <a:pt x="0" y="1497787"/>
                  </a:lnTo>
                  <a:lnTo>
                    <a:pt x="5947" y="1542027"/>
                  </a:lnTo>
                  <a:lnTo>
                    <a:pt x="22728" y="1581782"/>
                  </a:lnTo>
                  <a:lnTo>
                    <a:pt x="48752" y="1615463"/>
                  </a:lnTo>
                  <a:lnTo>
                    <a:pt x="82427" y="1641486"/>
                  </a:lnTo>
                  <a:lnTo>
                    <a:pt x="122164" y="1658263"/>
                  </a:lnTo>
                  <a:lnTo>
                    <a:pt x="166369" y="1664208"/>
                  </a:lnTo>
                  <a:lnTo>
                    <a:pt x="2070861" y="1664208"/>
                  </a:lnTo>
                  <a:lnTo>
                    <a:pt x="2115067" y="1658263"/>
                  </a:lnTo>
                  <a:lnTo>
                    <a:pt x="2154804" y="1641486"/>
                  </a:lnTo>
                  <a:lnTo>
                    <a:pt x="2188479" y="1615463"/>
                  </a:lnTo>
                  <a:lnTo>
                    <a:pt x="2214503" y="1581782"/>
                  </a:lnTo>
                  <a:lnTo>
                    <a:pt x="2231284" y="1542027"/>
                  </a:lnTo>
                  <a:lnTo>
                    <a:pt x="2237231" y="1497787"/>
                  </a:lnTo>
                  <a:lnTo>
                    <a:pt x="2237231" y="166370"/>
                  </a:lnTo>
                  <a:lnTo>
                    <a:pt x="2231284" y="122164"/>
                  </a:lnTo>
                  <a:lnTo>
                    <a:pt x="2214503" y="82427"/>
                  </a:lnTo>
                  <a:lnTo>
                    <a:pt x="2188479" y="48752"/>
                  </a:lnTo>
                  <a:lnTo>
                    <a:pt x="2154804" y="22728"/>
                  </a:lnTo>
                  <a:lnTo>
                    <a:pt x="2115067" y="5947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0" y="166370"/>
                  </a:moveTo>
                  <a:lnTo>
                    <a:pt x="5947" y="122164"/>
                  </a:lnTo>
                  <a:lnTo>
                    <a:pt x="22728" y="82427"/>
                  </a:lnTo>
                  <a:lnTo>
                    <a:pt x="48752" y="48752"/>
                  </a:lnTo>
                  <a:lnTo>
                    <a:pt x="82427" y="22728"/>
                  </a:lnTo>
                  <a:lnTo>
                    <a:pt x="122164" y="5947"/>
                  </a:lnTo>
                  <a:lnTo>
                    <a:pt x="166369" y="0"/>
                  </a:lnTo>
                  <a:lnTo>
                    <a:pt x="2070861" y="0"/>
                  </a:lnTo>
                  <a:lnTo>
                    <a:pt x="2115067" y="5947"/>
                  </a:lnTo>
                  <a:lnTo>
                    <a:pt x="2154804" y="22728"/>
                  </a:lnTo>
                  <a:lnTo>
                    <a:pt x="2188479" y="48752"/>
                  </a:lnTo>
                  <a:lnTo>
                    <a:pt x="2214503" y="82427"/>
                  </a:lnTo>
                  <a:lnTo>
                    <a:pt x="2231284" y="122164"/>
                  </a:lnTo>
                  <a:lnTo>
                    <a:pt x="2237231" y="166370"/>
                  </a:lnTo>
                  <a:lnTo>
                    <a:pt x="2237231" y="1497787"/>
                  </a:lnTo>
                  <a:lnTo>
                    <a:pt x="2231284" y="1542027"/>
                  </a:lnTo>
                  <a:lnTo>
                    <a:pt x="2214503" y="1581782"/>
                  </a:lnTo>
                  <a:lnTo>
                    <a:pt x="2188479" y="1615463"/>
                  </a:lnTo>
                  <a:lnTo>
                    <a:pt x="2154804" y="1641486"/>
                  </a:lnTo>
                  <a:lnTo>
                    <a:pt x="2115067" y="1658263"/>
                  </a:lnTo>
                  <a:lnTo>
                    <a:pt x="2070861" y="1664208"/>
                  </a:lnTo>
                  <a:lnTo>
                    <a:pt x="166369" y="1664208"/>
                  </a:lnTo>
                  <a:lnTo>
                    <a:pt x="122164" y="1658263"/>
                  </a:lnTo>
                  <a:lnTo>
                    <a:pt x="82427" y="1641486"/>
                  </a:lnTo>
                  <a:lnTo>
                    <a:pt x="48752" y="1615463"/>
                  </a:lnTo>
                  <a:lnTo>
                    <a:pt x="22728" y="1581782"/>
                  </a:lnTo>
                  <a:lnTo>
                    <a:pt x="5947" y="1542027"/>
                  </a:lnTo>
                  <a:lnTo>
                    <a:pt x="0" y="1497787"/>
                  </a:lnTo>
                  <a:lnTo>
                    <a:pt x="0" y="166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2070607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3"/>
                  </a:lnTo>
                  <a:lnTo>
                    <a:pt x="0" y="1499158"/>
                  </a:lnTo>
                  <a:lnTo>
                    <a:pt x="5948" y="1543441"/>
                  </a:lnTo>
                  <a:lnTo>
                    <a:pt x="22737" y="1583232"/>
                  </a:lnTo>
                  <a:lnTo>
                    <a:pt x="48783" y="1616944"/>
                  </a:lnTo>
                  <a:lnTo>
                    <a:pt x="82502" y="1642990"/>
                  </a:lnTo>
                  <a:lnTo>
                    <a:pt x="122310" y="1659782"/>
                  </a:lnTo>
                  <a:lnTo>
                    <a:pt x="166624" y="1665731"/>
                  </a:lnTo>
                  <a:lnTo>
                    <a:pt x="2070607" y="1665731"/>
                  </a:lnTo>
                  <a:lnTo>
                    <a:pt x="2114921" y="1659782"/>
                  </a:lnTo>
                  <a:lnTo>
                    <a:pt x="2154729" y="1642990"/>
                  </a:lnTo>
                  <a:lnTo>
                    <a:pt x="2188448" y="1616944"/>
                  </a:lnTo>
                  <a:lnTo>
                    <a:pt x="2214494" y="1583232"/>
                  </a:lnTo>
                  <a:lnTo>
                    <a:pt x="2231283" y="1543441"/>
                  </a:lnTo>
                  <a:lnTo>
                    <a:pt x="2237231" y="1499158"/>
                  </a:lnTo>
                  <a:lnTo>
                    <a:pt x="2237231" y="166623"/>
                  </a:lnTo>
                  <a:lnTo>
                    <a:pt x="2231283" y="122310"/>
                  </a:lnTo>
                  <a:lnTo>
                    <a:pt x="2214494" y="82502"/>
                  </a:lnTo>
                  <a:lnTo>
                    <a:pt x="2188448" y="48783"/>
                  </a:lnTo>
                  <a:lnTo>
                    <a:pt x="2154729" y="22737"/>
                  </a:lnTo>
                  <a:lnTo>
                    <a:pt x="2114921" y="5948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0" y="166623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2070607" y="0"/>
                  </a:lnTo>
                  <a:lnTo>
                    <a:pt x="2114921" y="5948"/>
                  </a:lnTo>
                  <a:lnTo>
                    <a:pt x="2154729" y="22737"/>
                  </a:lnTo>
                  <a:lnTo>
                    <a:pt x="2188448" y="48783"/>
                  </a:lnTo>
                  <a:lnTo>
                    <a:pt x="2214494" y="82502"/>
                  </a:lnTo>
                  <a:lnTo>
                    <a:pt x="2231283" y="122310"/>
                  </a:lnTo>
                  <a:lnTo>
                    <a:pt x="2237231" y="166623"/>
                  </a:lnTo>
                  <a:lnTo>
                    <a:pt x="2237231" y="1499158"/>
                  </a:lnTo>
                  <a:lnTo>
                    <a:pt x="2231283" y="1543441"/>
                  </a:lnTo>
                  <a:lnTo>
                    <a:pt x="2214494" y="1583232"/>
                  </a:lnTo>
                  <a:lnTo>
                    <a:pt x="2188448" y="1616944"/>
                  </a:lnTo>
                  <a:lnTo>
                    <a:pt x="2154729" y="1642990"/>
                  </a:lnTo>
                  <a:lnTo>
                    <a:pt x="2114921" y="1659782"/>
                  </a:lnTo>
                  <a:lnTo>
                    <a:pt x="2070607" y="1665731"/>
                  </a:lnTo>
                  <a:lnTo>
                    <a:pt x="166624" y="1665731"/>
                  </a:lnTo>
                  <a:lnTo>
                    <a:pt x="122310" y="1659782"/>
                  </a:lnTo>
                  <a:lnTo>
                    <a:pt x="82502" y="1642990"/>
                  </a:lnTo>
                  <a:lnTo>
                    <a:pt x="48783" y="1616944"/>
                  </a:lnTo>
                  <a:lnTo>
                    <a:pt x="22737" y="1583232"/>
                  </a:lnTo>
                  <a:lnTo>
                    <a:pt x="5948" y="1543441"/>
                  </a:lnTo>
                  <a:lnTo>
                    <a:pt x="0" y="1499158"/>
                  </a:lnTo>
                  <a:lnTo>
                    <a:pt x="0" y="16662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2039" y="4596765"/>
            <a:ext cx="1886585" cy="16535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80720">
              <a:lnSpc>
                <a:spcPct val="86300"/>
              </a:lnSpc>
              <a:spcBef>
                <a:spcPts val="495"/>
              </a:spcBef>
            </a:pP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осваивающих</a:t>
            </a:r>
            <a:endParaRPr sz="2400">
              <a:latin typeface="Times New Roman"/>
              <a:cs typeface="Times New Roman"/>
            </a:endParaRPr>
          </a:p>
          <a:p>
            <a:pPr marL="410209">
              <a:lnSpc>
                <a:spcPts val="2285"/>
              </a:lnSpc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ООП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364490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618476" y="2238755"/>
            <a:ext cx="3987165" cy="1943100"/>
            <a:chOff x="7618476" y="2238755"/>
            <a:chExt cx="3987165" cy="1943100"/>
          </a:xfrm>
        </p:grpSpPr>
        <p:sp>
          <p:nvSpPr>
            <p:cNvPr id="32" name="object 32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3617341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5"/>
                  </a:lnTo>
                  <a:lnTo>
                    <a:pt x="0" y="1582801"/>
                  </a:lnTo>
                  <a:lnTo>
                    <a:pt x="6282" y="1629564"/>
                  </a:lnTo>
                  <a:lnTo>
                    <a:pt x="24012" y="1671583"/>
                  </a:lnTo>
                  <a:lnTo>
                    <a:pt x="51514" y="1707181"/>
                  </a:lnTo>
                  <a:lnTo>
                    <a:pt x="87112" y="1734683"/>
                  </a:lnTo>
                  <a:lnTo>
                    <a:pt x="129131" y="1752413"/>
                  </a:lnTo>
                  <a:lnTo>
                    <a:pt x="175895" y="1758696"/>
                  </a:lnTo>
                  <a:lnTo>
                    <a:pt x="3617341" y="1758696"/>
                  </a:lnTo>
                  <a:lnTo>
                    <a:pt x="3664104" y="1752413"/>
                  </a:lnTo>
                  <a:lnTo>
                    <a:pt x="3706123" y="1734683"/>
                  </a:lnTo>
                  <a:lnTo>
                    <a:pt x="3741721" y="1707181"/>
                  </a:lnTo>
                  <a:lnTo>
                    <a:pt x="3769223" y="1671583"/>
                  </a:lnTo>
                  <a:lnTo>
                    <a:pt x="3786953" y="1629564"/>
                  </a:lnTo>
                  <a:lnTo>
                    <a:pt x="3793235" y="1582801"/>
                  </a:lnTo>
                  <a:lnTo>
                    <a:pt x="3793235" y="175895"/>
                  </a:lnTo>
                  <a:lnTo>
                    <a:pt x="3786953" y="129131"/>
                  </a:lnTo>
                  <a:lnTo>
                    <a:pt x="3769223" y="87112"/>
                  </a:lnTo>
                  <a:lnTo>
                    <a:pt x="3741721" y="51514"/>
                  </a:lnTo>
                  <a:lnTo>
                    <a:pt x="3706123" y="24012"/>
                  </a:lnTo>
                  <a:lnTo>
                    <a:pt x="3664104" y="6282"/>
                  </a:lnTo>
                  <a:lnTo>
                    <a:pt x="36173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175895"/>
                  </a:moveTo>
                  <a:lnTo>
                    <a:pt x="6282" y="129131"/>
                  </a:lnTo>
                  <a:lnTo>
                    <a:pt x="24012" y="87112"/>
                  </a:lnTo>
                  <a:lnTo>
                    <a:pt x="51514" y="51514"/>
                  </a:lnTo>
                  <a:lnTo>
                    <a:pt x="87112" y="24012"/>
                  </a:lnTo>
                  <a:lnTo>
                    <a:pt x="129131" y="6282"/>
                  </a:lnTo>
                  <a:lnTo>
                    <a:pt x="175895" y="0"/>
                  </a:lnTo>
                  <a:lnTo>
                    <a:pt x="3617341" y="0"/>
                  </a:lnTo>
                  <a:lnTo>
                    <a:pt x="3664104" y="6282"/>
                  </a:lnTo>
                  <a:lnTo>
                    <a:pt x="3706123" y="24012"/>
                  </a:lnTo>
                  <a:lnTo>
                    <a:pt x="3741721" y="51514"/>
                  </a:lnTo>
                  <a:lnTo>
                    <a:pt x="3769223" y="87112"/>
                  </a:lnTo>
                  <a:lnTo>
                    <a:pt x="3786953" y="129131"/>
                  </a:lnTo>
                  <a:lnTo>
                    <a:pt x="3793235" y="175895"/>
                  </a:lnTo>
                  <a:lnTo>
                    <a:pt x="3793235" y="1582801"/>
                  </a:lnTo>
                  <a:lnTo>
                    <a:pt x="3786953" y="1629564"/>
                  </a:lnTo>
                  <a:lnTo>
                    <a:pt x="3769223" y="1671583"/>
                  </a:lnTo>
                  <a:lnTo>
                    <a:pt x="3741721" y="1707181"/>
                  </a:lnTo>
                  <a:lnTo>
                    <a:pt x="3706123" y="1734683"/>
                  </a:lnTo>
                  <a:lnTo>
                    <a:pt x="3664104" y="1752413"/>
                  </a:lnTo>
                  <a:lnTo>
                    <a:pt x="3617341" y="1758696"/>
                  </a:lnTo>
                  <a:lnTo>
                    <a:pt x="175895" y="1758696"/>
                  </a:lnTo>
                  <a:lnTo>
                    <a:pt x="129131" y="1752413"/>
                  </a:lnTo>
                  <a:lnTo>
                    <a:pt x="87112" y="1734683"/>
                  </a:lnTo>
                  <a:lnTo>
                    <a:pt x="51514" y="1707181"/>
                  </a:lnTo>
                  <a:lnTo>
                    <a:pt x="24012" y="1671583"/>
                  </a:lnTo>
                  <a:lnTo>
                    <a:pt x="6282" y="1629564"/>
                  </a:lnTo>
                  <a:lnTo>
                    <a:pt x="0" y="1582801"/>
                  </a:lnTo>
                  <a:lnTo>
                    <a:pt x="0" y="175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3617468" y="0"/>
                  </a:moveTo>
                  <a:lnTo>
                    <a:pt x="175768" y="0"/>
                  </a:lnTo>
                  <a:lnTo>
                    <a:pt x="129013" y="6272"/>
                  </a:lnTo>
                  <a:lnTo>
                    <a:pt x="87018" y="23979"/>
                  </a:lnTo>
                  <a:lnTo>
                    <a:pt x="51450" y="51450"/>
                  </a:lnTo>
                  <a:lnTo>
                    <a:pt x="23979" y="87018"/>
                  </a:lnTo>
                  <a:lnTo>
                    <a:pt x="6272" y="129013"/>
                  </a:lnTo>
                  <a:lnTo>
                    <a:pt x="0" y="175767"/>
                  </a:lnTo>
                  <a:lnTo>
                    <a:pt x="0" y="1581404"/>
                  </a:lnTo>
                  <a:lnTo>
                    <a:pt x="6272" y="1628158"/>
                  </a:lnTo>
                  <a:lnTo>
                    <a:pt x="23979" y="1670153"/>
                  </a:lnTo>
                  <a:lnTo>
                    <a:pt x="51450" y="1705721"/>
                  </a:lnTo>
                  <a:lnTo>
                    <a:pt x="87018" y="1733192"/>
                  </a:lnTo>
                  <a:lnTo>
                    <a:pt x="129013" y="1750899"/>
                  </a:lnTo>
                  <a:lnTo>
                    <a:pt x="175768" y="1757172"/>
                  </a:lnTo>
                  <a:lnTo>
                    <a:pt x="3617468" y="1757172"/>
                  </a:lnTo>
                  <a:lnTo>
                    <a:pt x="3664222" y="1750899"/>
                  </a:lnTo>
                  <a:lnTo>
                    <a:pt x="3706217" y="1733192"/>
                  </a:lnTo>
                  <a:lnTo>
                    <a:pt x="3741785" y="1705721"/>
                  </a:lnTo>
                  <a:lnTo>
                    <a:pt x="3769256" y="1670153"/>
                  </a:lnTo>
                  <a:lnTo>
                    <a:pt x="3786963" y="1628158"/>
                  </a:lnTo>
                  <a:lnTo>
                    <a:pt x="3793236" y="1581404"/>
                  </a:lnTo>
                  <a:lnTo>
                    <a:pt x="3793236" y="175767"/>
                  </a:lnTo>
                  <a:lnTo>
                    <a:pt x="3786963" y="129013"/>
                  </a:lnTo>
                  <a:lnTo>
                    <a:pt x="3769256" y="87018"/>
                  </a:lnTo>
                  <a:lnTo>
                    <a:pt x="3741785" y="51450"/>
                  </a:lnTo>
                  <a:lnTo>
                    <a:pt x="3706217" y="23979"/>
                  </a:lnTo>
                  <a:lnTo>
                    <a:pt x="3664222" y="6272"/>
                  </a:lnTo>
                  <a:lnTo>
                    <a:pt x="36174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175767"/>
                  </a:moveTo>
                  <a:lnTo>
                    <a:pt x="6272" y="129013"/>
                  </a:lnTo>
                  <a:lnTo>
                    <a:pt x="23979" y="87018"/>
                  </a:lnTo>
                  <a:lnTo>
                    <a:pt x="51450" y="51450"/>
                  </a:lnTo>
                  <a:lnTo>
                    <a:pt x="87018" y="23979"/>
                  </a:lnTo>
                  <a:lnTo>
                    <a:pt x="129013" y="6272"/>
                  </a:lnTo>
                  <a:lnTo>
                    <a:pt x="175768" y="0"/>
                  </a:lnTo>
                  <a:lnTo>
                    <a:pt x="3617468" y="0"/>
                  </a:lnTo>
                  <a:lnTo>
                    <a:pt x="3664222" y="6272"/>
                  </a:lnTo>
                  <a:lnTo>
                    <a:pt x="3706217" y="23979"/>
                  </a:lnTo>
                  <a:lnTo>
                    <a:pt x="3741785" y="51450"/>
                  </a:lnTo>
                  <a:lnTo>
                    <a:pt x="3769256" y="87018"/>
                  </a:lnTo>
                  <a:lnTo>
                    <a:pt x="3786963" y="129013"/>
                  </a:lnTo>
                  <a:lnTo>
                    <a:pt x="3793236" y="175767"/>
                  </a:lnTo>
                  <a:lnTo>
                    <a:pt x="3793236" y="1581404"/>
                  </a:lnTo>
                  <a:lnTo>
                    <a:pt x="3786963" y="1628158"/>
                  </a:lnTo>
                  <a:lnTo>
                    <a:pt x="3769256" y="1670153"/>
                  </a:lnTo>
                  <a:lnTo>
                    <a:pt x="3741785" y="1705721"/>
                  </a:lnTo>
                  <a:lnTo>
                    <a:pt x="3706217" y="1733192"/>
                  </a:lnTo>
                  <a:lnTo>
                    <a:pt x="3664222" y="1750899"/>
                  </a:lnTo>
                  <a:lnTo>
                    <a:pt x="3617468" y="1757172"/>
                  </a:lnTo>
                  <a:lnTo>
                    <a:pt x="175768" y="1757172"/>
                  </a:lnTo>
                  <a:lnTo>
                    <a:pt x="129013" y="1750899"/>
                  </a:lnTo>
                  <a:lnTo>
                    <a:pt x="87018" y="1733192"/>
                  </a:lnTo>
                  <a:lnTo>
                    <a:pt x="51450" y="1705721"/>
                  </a:lnTo>
                  <a:lnTo>
                    <a:pt x="23979" y="1670153"/>
                  </a:lnTo>
                  <a:lnTo>
                    <a:pt x="6272" y="1628158"/>
                  </a:lnTo>
                  <a:lnTo>
                    <a:pt x="0" y="1581404"/>
                  </a:lnTo>
                  <a:lnTo>
                    <a:pt x="0" y="175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266303" y="2492755"/>
            <a:ext cx="287401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 </a:t>
            </a:r>
            <a:r>
              <a:rPr sz="2400" spc="-10" dirty="0">
                <a:latin typeface="Times New Roman"/>
                <a:cs typeface="Times New Roman"/>
              </a:rPr>
              <a:t>использованием </a:t>
            </a:r>
            <a:r>
              <a:rPr sz="2400" dirty="0">
                <a:latin typeface="Times New Roman"/>
                <a:cs typeface="Times New Roman"/>
              </a:rPr>
              <a:t>текстов,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заданий, билетов)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29143" y="4450079"/>
            <a:ext cx="4008120" cy="1984375"/>
            <a:chOff x="7629143" y="4450079"/>
            <a:chExt cx="4008120" cy="1984375"/>
          </a:xfrm>
        </p:grpSpPr>
        <p:sp>
          <p:nvSpPr>
            <p:cNvPr id="38" name="object 38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27" y="1793414"/>
                  </a:lnTo>
                  <a:lnTo>
                    <a:pt x="3725408" y="1775270"/>
                  </a:lnTo>
                  <a:lnTo>
                    <a:pt x="3761835" y="1747127"/>
                  </a:lnTo>
                  <a:lnTo>
                    <a:pt x="3789985" y="1710701"/>
                  </a:lnTo>
                  <a:lnTo>
                    <a:pt x="3808138" y="1667706"/>
                  </a:lnTo>
                  <a:lnTo>
                    <a:pt x="3814571" y="1619859"/>
                  </a:lnTo>
                  <a:lnTo>
                    <a:pt x="3814571" y="179959"/>
                  </a:lnTo>
                  <a:lnTo>
                    <a:pt x="3808138" y="132100"/>
                  </a:lnTo>
                  <a:lnTo>
                    <a:pt x="3789985" y="89106"/>
                  </a:lnTo>
                  <a:lnTo>
                    <a:pt x="3761835" y="52689"/>
                  </a:lnTo>
                  <a:lnTo>
                    <a:pt x="3725408" y="24558"/>
                  </a:lnTo>
                  <a:lnTo>
                    <a:pt x="3682427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27" y="6424"/>
                  </a:lnTo>
                  <a:lnTo>
                    <a:pt x="3725408" y="24558"/>
                  </a:lnTo>
                  <a:lnTo>
                    <a:pt x="3761835" y="52689"/>
                  </a:lnTo>
                  <a:lnTo>
                    <a:pt x="3789985" y="89106"/>
                  </a:lnTo>
                  <a:lnTo>
                    <a:pt x="3808138" y="132100"/>
                  </a:lnTo>
                  <a:lnTo>
                    <a:pt x="3814571" y="179959"/>
                  </a:lnTo>
                  <a:lnTo>
                    <a:pt x="3814571" y="1619859"/>
                  </a:lnTo>
                  <a:lnTo>
                    <a:pt x="3808138" y="1667706"/>
                  </a:lnTo>
                  <a:lnTo>
                    <a:pt x="3789985" y="1710701"/>
                  </a:lnTo>
                  <a:lnTo>
                    <a:pt x="3761835" y="1747127"/>
                  </a:lnTo>
                  <a:lnTo>
                    <a:pt x="3725408" y="1775270"/>
                  </a:lnTo>
                  <a:lnTo>
                    <a:pt x="3682427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71" y="1793414"/>
                  </a:lnTo>
                  <a:lnTo>
                    <a:pt x="3725465" y="1775270"/>
                  </a:lnTo>
                  <a:lnTo>
                    <a:pt x="3761882" y="1747127"/>
                  </a:lnTo>
                  <a:lnTo>
                    <a:pt x="3790013" y="1710701"/>
                  </a:lnTo>
                  <a:lnTo>
                    <a:pt x="3808147" y="1667706"/>
                  </a:lnTo>
                  <a:lnTo>
                    <a:pt x="3814572" y="1619859"/>
                  </a:lnTo>
                  <a:lnTo>
                    <a:pt x="3814572" y="179959"/>
                  </a:lnTo>
                  <a:lnTo>
                    <a:pt x="3808147" y="132100"/>
                  </a:lnTo>
                  <a:lnTo>
                    <a:pt x="3790013" y="89106"/>
                  </a:lnTo>
                  <a:lnTo>
                    <a:pt x="3761882" y="52689"/>
                  </a:lnTo>
                  <a:lnTo>
                    <a:pt x="3725465" y="24558"/>
                  </a:lnTo>
                  <a:lnTo>
                    <a:pt x="3682471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71" y="6424"/>
                  </a:lnTo>
                  <a:lnTo>
                    <a:pt x="3725465" y="24558"/>
                  </a:lnTo>
                  <a:lnTo>
                    <a:pt x="3761882" y="52689"/>
                  </a:lnTo>
                  <a:lnTo>
                    <a:pt x="3790013" y="89106"/>
                  </a:lnTo>
                  <a:lnTo>
                    <a:pt x="3808147" y="132100"/>
                  </a:lnTo>
                  <a:lnTo>
                    <a:pt x="3814572" y="179959"/>
                  </a:lnTo>
                  <a:lnTo>
                    <a:pt x="3814572" y="1619859"/>
                  </a:lnTo>
                  <a:lnTo>
                    <a:pt x="3808147" y="1667706"/>
                  </a:lnTo>
                  <a:lnTo>
                    <a:pt x="3790013" y="1710701"/>
                  </a:lnTo>
                  <a:lnTo>
                    <a:pt x="3761882" y="1747127"/>
                  </a:lnTo>
                  <a:lnTo>
                    <a:pt x="3725465" y="1775270"/>
                  </a:lnTo>
                  <a:lnTo>
                    <a:pt x="3682471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52993" y="4673041"/>
            <a:ext cx="3545840" cy="1654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ОВЗ</a:t>
            </a:r>
            <a:r>
              <a:rPr sz="2400" spc="-2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инвалидностью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0"/>
              </a:lnSpc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11"/>
          <p:cNvSpPr txBox="1">
            <a:spLocks/>
          </p:cNvSpPr>
          <p:nvPr/>
        </p:nvSpPr>
        <p:spPr>
          <a:xfrm>
            <a:off x="975776" y="185326"/>
            <a:ext cx="1080261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Формы проведения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06978"/>
            <a:ext cx="99885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ГИА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ограниченными возможностями здоровья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дети-инвалиды имеют право на: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2688" y="893063"/>
            <a:ext cx="9474835" cy="2158365"/>
            <a:chOff x="932688" y="893063"/>
            <a:chExt cx="9474835" cy="2158365"/>
          </a:xfrm>
        </p:grpSpPr>
        <p:sp>
          <p:nvSpPr>
            <p:cNvPr id="4" name="object 4"/>
            <p:cNvSpPr/>
            <p:nvPr/>
          </p:nvSpPr>
          <p:spPr>
            <a:xfrm>
              <a:off x="1673352" y="893063"/>
              <a:ext cx="8734425" cy="2158365"/>
            </a:xfrm>
            <a:custGeom>
              <a:avLst/>
              <a:gdLst/>
              <a:ahLst/>
              <a:cxnLst/>
              <a:rect l="l" t="t" r="r" b="b"/>
              <a:pathLst>
                <a:path w="8734425" h="2158365">
                  <a:moveTo>
                    <a:pt x="7655052" y="0"/>
                  </a:moveTo>
                  <a:lnTo>
                    <a:pt x="7655052" y="539496"/>
                  </a:lnTo>
                  <a:lnTo>
                    <a:pt x="0" y="539496"/>
                  </a:lnTo>
                  <a:lnTo>
                    <a:pt x="0" y="1618488"/>
                  </a:lnTo>
                  <a:lnTo>
                    <a:pt x="7655052" y="1618488"/>
                  </a:lnTo>
                  <a:lnTo>
                    <a:pt x="7655052" y="2157984"/>
                  </a:lnTo>
                  <a:lnTo>
                    <a:pt x="8734044" y="1078991"/>
                  </a:lnTo>
                  <a:lnTo>
                    <a:pt x="765505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1033271"/>
              <a:ext cx="2392679" cy="1920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8" y="1167383"/>
              <a:ext cx="2348483" cy="1694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1126236"/>
              <a:ext cx="2252472" cy="1780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3460" y="1126236"/>
              <a:ext cx="2252980" cy="1780539"/>
            </a:xfrm>
            <a:custGeom>
              <a:avLst/>
              <a:gdLst/>
              <a:ahLst/>
              <a:cxnLst/>
              <a:rect l="l" t="t" r="r" b="b"/>
              <a:pathLst>
                <a:path w="2252979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1955800" y="0"/>
                  </a:lnTo>
                  <a:lnTo>
                    <a:pt x="2003917" y="3883"/>
                  </a:lnTo>
                  <a:lnTo>
                    <a:pt x="2049564" y="15126"/>
                  </a:lnTo>
                  <a:lnTo>
                    <a:pt x="2092130" y="33117"/>
                  </a:lnTo>
                  <a:lnTo>
                    <a:pt x="2131003" y="57245"/>
                  </a:lnTo>
                  <a:lnTo>
                    <a:pt x="2165572" y="86899"/>
                  </a:lnTo>
                  <a:lnTo>
                    <a:pt x="2195226" y="121468"/>
                  </a:lnTo>
                  <a:lnTo>
                    <a:pt x="2219354" y="160341"/>
                  </a:lnTo>
                  <a:lnTo>
                    <a:pt x="2237345" y="202907"/>
                  </a:lnTo>
                  <a:lnTo>
                    <a:pt x="2248588" y="248554"/>
                  </a:lnTo>
                  <a:lnTo>
                    <a:pt x="2252472" y="296672"/>
                  </a:lnTo>
                  <a:lnTo>
                    <a:pt x="2252472" y="1483360"/>
                  </a:lnTo>
                  <a:lnTo>
                    <a:pt x="2248588" y="1531477"/>
                  </a:lnTo>
                  <a:lnTo>
                    <a:pt x="2237345" y="1577124"/>
                  </a:lnTo>
                  <a:lnTo>
                    <a:pt x="2219354" y="1619690"/>
                  </a:lnTo>
                  <a:lnTo>
                    <a:pt x="2195226" y="1658563"/>
                  </a:lnTo>
                  <a:lnTo>
                    <a:pt x="2165572" y="1693132"/>
                  </a:lnTo>
                  <a:lnTo>
                    <a:pt x="2131003" y="1722786"/>
                  </a:lnTo>
                  <a:lnTo>
                    <a:pt x="2092130" y="1746914"/>
                  </a:lnTo>
                  <a:lnTo>
                    <a:pt x="2049564" y="1764905"/>
                  </a:lnTo>
                  <a:lnTo>
                    <a:pt x="2003917" y="1776148"/>
                  </a:lnTo>
                  <a:lnTo>
                    <a:pt x="1955800" y="1780031"/>
                  </a:lnTo>
                  <a:lnTo>
                    <a:pt x="296672" y="1780031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6441" y="1299463"/>
            <a:ext cx="1887220" cy="1383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ГВЭ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всем</a:t>
            </a:r>
            <a:r>
              <a:rPr sz="2000" spc="-10" dirty="0">
                <a:latin typeface="Times New Roman"/>
                <a:cs typeface="Times New Roman"/>
              </a:rPr>
              <a:t> учебным </a:t>
            </a:r>
            <a:r>
              <a:rPr sz="2000" dirty="0">
                <a:latin typeface="Times New Roman"/>
                <a:cs typeface="Times New Roman"/>
              </a:rPr>
              <a:t>предметам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 err="1">
                <a:latin typeface="Times New Roman"/>
                <a:cs typeface="Times New Roman"/>
              </a:rPr>
              <a:t>устной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форме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по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показаниям 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3244" y="1019555"/>
            <a:ext cx="2258695" cy="1973580"/>
            <a:chOff x="6143244" y="1019555"/>
            <a:chExt cx="2258695" cy="19735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4" y="1019555"/>
              <a:ext cx="2258568" cy="1947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252" y="1034795"/>
              <a:ext cx="2189988" cy="1958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4016" y="1112519"/>
              <a:ext cx="2118360" cy="18074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24016" y="1112519"/>
              <a:ext cx="2118360" cy="1807845"/>
            </a:xfrm>
            <a:custGeom>
              <a:avLst/>
              <a:gdLst/>
              <a:ahLst/>
              <a:cxnLst/>
              <a:rect l="l" t="t" r="r" b="b"/>
              <a:pathLst>
                <a:path w="2118359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817115" y="0"/>
                  </a:lnTo>
                  <a:lnTo>
                    <a:pt x="1865978" y="3942"/>
                  </a:lnTo>
                  <a:lnTo>
                    <a:pt x="1912331" y="15357"/>
                  </a:lnTo>
                  <a:lnTo>
                    <a:pt x="1955553" y="33624"/>
                  </a:lnTo>
                  <a:lnTo>
                    <a:pt x="1995025" y="58123"/>
                  </a:lnTo>
                  <a:lnTo>
                    <a:pt x="2030126" y="88233"/>
                  </a:lnTo>
                  <a:lnTo>
                    <a:pt x="2060236" y="123334"/>
                  </a:lnTo>
                  <a:lnTo>
                    <a:pt x="2084735" y="162806"/>
                  </a:lnTo>
                  <a:lnTo>
                    <a:pt x="2103002" y="206028"/>
                  </a:lnTo>
                  <a:lnTo>
                    <a:pt x="2114417" y="252381"/>
                  </a:lnTo>
                  <a:lnTo>
                    <a:pt x="2118360" y="301243"/>
                  </a:lnTo>
                  <a:lnTo>
                    <a:pt x="2118360" y="1506219"/>
                  </a:lnTo>
                  <a:lnTo>
                    <a:pt x="2114417" y="1555082"/>
                  </a:lnTo>
                  <a:lnTo>
                    <a:pt x="2103002" y="1601435"/>
                  </a:lnTo>
                  <a:lnTo>
                    <a:pt x="2084735" y="1644657"/>
                  </a:lnTo>
                  <a:lnTo>
                    <a:pt x="2060236" y="1684129"/>
                  </a:lnTo>
                  <a:lnTo>
                    <a:pt x="2030126" y="1719230"/>
                  </a:lnTo>
                  <a:lnTo>
                    <a:pt x="1995025" y="1749340"/>
                  </a:lnTo>
                  <a:lnTo>
                    <a:pt x="1955553" y="1773839"/>
                  </a:lnTo>
                  <a:lnTo>
                    <a:pt x="1912331" y="1792106"/>
                  </a:lnTo>
                  <a:lnTo>
                    <a:pt x="1865978" y="1803521"/>
                  </a:lnTo>
                  <a:lnTo>
                    <a:pt x="1817115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17945" y="1168145"/>
            <a:ext cx="1730375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продолжительн </a:t>
            </a:r>
            <a:r>
              <a:rPr sz="2000" dirty="0">
                <a:latin typeface="Times New Roman"/>
                <a:cs typeface="Times New Roman"/>
              </a:rPr>
              <a:t>ости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учебному </a:t>
            </a:r>
            <a:r>
              <a:rPr sz="2000" dirty="0">
                <a:latin typeface="Times New Roman"/>
                <a:cs typeface="Times New Roman"/>
              </a:rPr>
              <a:t>предмету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1,5 </a:t>
            </a:r>
            <a:r>
              <a:rPr sz="2000" spc="-20" dirty="0">
                <a:latin typeface="Times New Roman"/>
                <a:cs typeface="Times New Roman"/>
              </a:rPr>
              <a:t>часа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8247" y="1019555"/>
            <a:ext cx="2451100" cy="1973580"/>
            <a:chOff x="3508247" y="1019555"/>
            <a:chExt cx="2451100" cy="19735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8247" y="1019555"/>
              <a:ext cx="2415540" cy="194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7203" y="1034795"/>
              <a:ext cx="2421636" cy="1958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19" y="1112519"/>
              <a:ext cx="2275331" cy="18074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89019" y="1112519"/>
              <a:ext cx="2275840" cy="1807845"/>
            </a:xfrm>
            <a:custGeom>
              <a:avLst/>
              <a:gdLst/>
              <a:ahLst/>
              <a:cxnLst/>
              <a:rect l="l" t="t" r="r" b="b"/>
              <a:pathLst>
                <a:path w="2275840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974088" y="0"/>
                  </a:lnTo>
                  <a:lnTo>
                    <a:pt x="2022950" y="3942"/>
                  </a:lnTo>
                  <a:lnTo>
                    <a:pt x="2069303" y="15357"/>
                  </a:lnTo>
                  <a:lnTo>
                    <a:pt x="2112525" y="33624"/>
                  </a:lnTo>
                  <a:lnTo>
                    <a:pt x="2151997" y="58123"/>
                  </a:lnTo>
                  <a:lnTo>
                    <a:pt x="2187098" y="88233"/>
                  </a:lnTo>
                  <a:lnTo>
                    <a:pt x="2217208" y="123334"/>
                  </a:lnTo>
                  <a:lnTo>
                    <a:pt x="2241707" y="162806"/>
                  </a:lnTo>
                  <a:lnTo>
                    <a:pt x="2259974" y="206028"/>
                  </a:lnTo>
                  <a:lnTo>
                    <a:pt x="2271389" y="252381"/>
                  </a:lnTo>
                  <a:lnTo>
                    <a:pt x="2275331" y="301243"/>
                  </a:lnTo>
                  <a:lnTo>
                    <a:pt x="2275331" y="1506219"/>
                  </a:lnTo>
                  <a:lnTo>
                    <a:pt x="2271389" y="1555082"/>
                  </a:lnTo>
                  <a:lnTo>
                    <a:pt x="2259974" y="1601435"/>
                  </a:lnTo>
                  <a:lnTo>
                    <a:pt x="2241707" y="1644657"/>
                  </a:lnTo>
                  <a:lnTo>
                    <a:pt x="2217208" y="1684129"/>
                  </a:lnTo>
                  <a:lnTo>
                    <a:pt x="2187098" y="1719230"/>
                  </a:lnTo>
                  <a:lnTo>
                    <a:pt x="2151997" y="1749340"/>
                  </a:lnTo>
                  <a:lnTo>
                    <a:pt x="2112525" y="1773839"/>
                  </a:lnTo>
                  <a:lnTo>
                    <a:pt x="2069303" y="1792106"/>
                  </a:lnTo>
                  <a:lnTo>
                    <a:pt x="2022950" y="1803521"/>
                  </a:lnTo>
                  <a:lnTo>
                    <a:pt x="1974088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47896" y="1168145"/>
            <a:ext cx="1959610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880" rIns="0" bIns="0" rtlCol="0">
            <a:spAutoFit/>
          </a:bodyPr>
          <a:lstStyle/>
          <a:p>
            <a:pPr marL="90170" marR="82550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беспрепятствен- </a:t>
            </a:r>
            <a:r>
              <a:rPr sz="2000" dirty="0">
                <a:latin typeface="Times New Roman"/>
                <a:cs typeface="Times New Roman"/>
              </a:rPr>
              <a:t>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доступ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участников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300"/>
              </a:lnSpc>
              <a:spcBef>
                <a:spcPts val="16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аудитории, </a:t>
            </a:r>
            <a:r>
              <a:rPr sz="2000" dirty="0">
                <a:latin typeface="Times New Roman"/>
                <a:cs typeface="Times New Roman"/>
              </a:rPr>
              <a:t>туалетные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иные </a:t>
            </a:r>
            <a:r>
              <a:rPr sz="2000" spc="-10" dirty="0">
                <a:latin typeface="Times New Roman"/>
                <a:cs typeface="Times New Roman"/>
              </a:rPr>
              <a:t>помещения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32292" y="903732"/>
            <a:ext cx="2563495" cy="2220595"/>
            <a:chOff x="8432292" y="903732"/>
            <a:chExt cx="2563495" cy="222059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2292" y="1008887"/>
              <a:ext cx="2563368" cy="1969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3460" y="903732"/>
              <a:ext cx="2221992" cy="22204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3064" y="1101852"/>
              <a:ext cx="2423159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13064" y="1101852"/>
              <a:ext cx="2423160" cy="1828800"/>
            </a:xfrm>
            <a:custGeom>
              <a:avLst/>
              <a:gdLst/>
              <a:ahLst/>
              <a:cxnLst/>
              <a:rect l="l" t="t" r="r" b="b"/>
              <a:pathLst>
                <a:path w="24231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118359" y="0"/>
                  </a:lnTo>
                  <a:lnTo>
                    <a:pt x="2167785" y="3990"/>
                  </a:lnTo>
                  <a:lnTo>
                    <a:pt x="2214676" y="15544"/>
                  </a:lnTo>
                  <a:lnTo>
                    <a:pt x="2258406" y="34032"/>
                  </a:lnTo>
                  <a:lnTo>
                    <a:pt x="2298344" y="58826"/>
                  </a:lnTo>
                  <a:lnTo>
                    <a:pt x="2333863" y="89296"/>
                  </a:lnTo>
                  <a:lnTo>
                    <a:pt x="2364333" y="124815"/>
                  </a:lnTo>
                  <a:lnTo>
                    <a:pt x="2389127" y="164753"/>
                  </a:lnTo>
                  <a:lnTo>
                    <a:pt x="2407615" y="208483"/>
                  </a:lnTo>
                  <a:lnTo>
                    <a:pt x="2419169" y="255374"/>
                  </a:lnTo>
                  <a:lnTo>
                    <a:pt x="2423159" y="304800"/>
                  </a:lnTo>
                  <a:lnTo>
                    <a:pt x="2423159" y="1524000"/>
                  </a:lnTo>
                  <a:lnTo>
                    <a:pt x="2419169" y="1573425"/>
                  </a:lnTo>
                  <a:lnTo>
                    <a:pt x="2407615" y="1620316"/>
                  </a:lnTo>
                  <a:lnTo>
                    <a:pt x="2389127" y="1664046"/>
                  </a:lnTo>
                  <a:lnTo>
                    <a:pt x="2364333" y="1703984"/>
                  </a:lnTo>
                  <a:lnTo>
                    <a:pt x="2333863" y="1739503"/>
                  </a:lnTo>
                  <a:lnTo>
                    <a:pt x="2298344" y="1769973"/>
                  </a:lnTo>
                  <a:lnTo>
                    <a:pt x="2258406" y="1794767"/>
                  </a:lnTo>
                  <a:lnTo>
                    <a:pt x="2214676" y="1813255"/>
                  </a:lnTo>
                  <a:lnTo>
                    <a:pt x="2167785" y="1824809"/>
                  </a:lnTo>
                  <a:lnTo>
                    <a:pt x="211835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680361" y="1056068"/>
            <a:ext cx="1975829" cy="1930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244" rIns="0" bIns="0" rtlCol="0">
            <a:spAutoFit/>
          </a:bodyPr>
          <a:lstStyle/>
          <a:p>
            <a:pPr marL="86995" marR="78105" indent="-1905" algn="ctr">
              <a:lnSpc>
                <a:spcPct val="86200"/>
              </a:lnSpc>
              <a:spcBef>
                <a:spcPts val="434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Организация </a:t>
            </a:r>
            <a:r>
              <a:rPr sz="2000" dirty="0" err="1" smtClean="0">
                <a:latin typeface="Times New Roman"/>
                <a:cs typeface="Times New Roman"/>
              </a:rPr>
              <a:t>питания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перерывов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проведения лечебных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</a:pP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во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35"/>
              </a:lnSpc>
            </a:pP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8388" y="3051048"/>
            <a:ext cx="9575800" cy="1986280"/>
            <a:chOff x="818388" y="3051048"/>
            <a:chExt cx="9575800" cy="1986280"/>
          </a:xfrm>
        </p:grpSpPr>
        <p:sp>
          <p:nvSpPr>
            <p:cNvPr id="30" name="object 30"/>
            <p:cNvSpPr/>
            <p:nvPr/>
          </p:nvSpPr>
          <p:spPr>
            <a:xfrm>
              <a:off x="1510284" y="3051048"/>
              <a:ext cx="8883650" cy="1986280"/>
            </a:xfrm>
            <a:custGeom>
              <a:avLst/>
              <a:gdLst/>
              <a:ahLst/>
              <a:cxnLst/>
              <a:rect l="l" t="t" r="r" b="b"/>
              <a:pathLst>
                <a:path w="8883650" h="1986279">
                  <a:moveTo>
                    <a:pt x="7890510" y="0"/>
                  </a:moveTo>
                  <a:lnTo>
                    <a:pt x="7890510" y="496442"/>
                  </a:lnTo>
                  <a:lnTo>
                    <a:pt x="0" y="496442"/>
                  </a:lnTo>
                  <a:lnTo>
                    <a:pt x="0" y="1489328"/>
                  </a:lnTo>
                  <a:lnTo>
                    <a:pt x="7890510" y="1489328"/>
                  </a:lnTo>
                  <a:lnTo>
                    <a:pt x="7890510" y="1985771"/>
                  </a:lnTo>
                  <a:lnTo>
                    <a:pt x="8883396" y="992885"/>
                  </a:lnTo>
                  <a:lnTo>
                    <a:pt x="7890510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388" y="3057144"/>
              <a:ext cx="2441448" cy="19278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896" y="3063240"/>
              <a:ext cx="1994915" cy="19583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160" y="3150108"/>
              <a:ext cx="2301240" cy="17876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9160" y="3150108"/>
              <a:ext cx="2301240" cy="1788160"/>
            </a:xfrm>
            <a:custGeom>
              <a:avLst/>
              <a:gdLst/>
              <a:ahLst/>
              <a:cxnLst/>
              <a:rect l="l" t="t" r="r" b="b"/>
              <a:pathLst>
                <a:path w="2301240" h="1788160">
                  <a:moveTo>
                    <a:pt x="0" y="297941"/>
                  </a:moveTo>
                  <a:lnTo>
                    <a:pt x="3899" y="249603"/>
                  </a:lnTo>
                  <a:lnTo>
                    <a:pt x="15190" y="203752"/>
                  </a:lnTo>
                  <a:lnTo>
                    <a:pt x="33257" y="161001"/>
                  </a:lnTo>
                  <a:lnTo>
                    <a:pt x="57487" y="121962"/>
                  </a:lnTo>
                  <a:lnTo>
                    <a:pt x="87268" y="87249"/>
                  </a:lnTo>
                  <a:lnTo>
                    <a:pt x="121984" y="57473"/>
                  </a:lnTo>
                  <a:lnTo>
                    <a:pt x="161023" y="33247"/>
                  </a:lnTo>
                  <a:lnTo>
                    <a:pt x="203772" y="15185"/>
                  </a:lnTo>
                  <a:lnTo>
                    <a:pt x="249616" y="3898"/>
                  </a:lnTo>
                  <a:lnTo>
                    <a:pt x="297942" y="0"/>
                  </a:lnTo>
                  <a:lnTo>
                    <a:pt x="2003298" y="0"/>
                  </a:lnTo>
                  <a:lnTo>
                    <a:pt x="2051636" y="3898"/>
                  </a:lnTo>
                  <a:lnTo>
                    <a:pt x="2097487" y="15185"/>
                  </a:lnTo>
                  <a:lnTo>
                    <a:pt x="2140238" y="33247"/>
                  </a:lnTo>
                  <a:lnTo>
                    <a:pt x="2179277" y="57473"/>
                  </a:lnTo>
                  <a:lnTo>
                    <a:pt x="2213991" y="87248"/>
                  </a:lnTo>
                  <a:lnTo>
                    <a:pt x="2243766" y="121962"/>
                  </a:lnTo>
                  <a:lnTo>
                    <a:pt x="2267992" y="161001"/>
                  </a:lnTo>
                  <a:lnTo>
                    <a:pt x="2286054" y="203752"/>
                  </a:lnTo>
                  <a:lnTo>
                    <a:pt x="2297341" y="249603"/>
                  </a:lnTo>
                  <a:lnTo>
                    <a:pt x="2301240" y="297941"/>
                  </a:lnTo>
                  <a:lnTo>
                    <a:pt x="2301240" y="1489709"/>
                  </a:lnTo>
                  <a:lnTo>
                    <a:pt x="2297341" y="1538048"/>
                  </a:lnTo>
                  <a:lnTo>
                    <a:pt x="2286054" y="1583899"/>
                  </a:lnTo>
                  <a:lnTo>
                    <a:pt x="2267992" y="1626650"/>
                  </a:lnTo>
                  <a:lnTo>
                    <a:pt x="2243766" y="1665689"/>
                  </a:lnTo>
                  <a:lnTo>
                    <a:pt x="2213991" y="1700403"/>
                  </a:lnTo>
                  <a:lnTo>
                    <a:pt x="2179277" y="1730178"/>
                  </a:lnTo>
                  <a:lnTo>
                    <a:pt x="2140238" y="1754404"/>
                  </a:lnTo>
                  <a:lnTo>
                    <a:pt x="2097487" y="1772466"/>
                  </a:lnTo>
                  <a:lnTo>
                    <a:pt x="2051636" y="1783753"/>
                  </a:lnTo>
                  <a:lnTo>
                    <a:pt x="2003298" y="1787652"/>
                  </a:lnTo>
                  <a:lnTo>
                    <a:pt x="297942" y="1787652"/>
                  </a:lnTo>
                  <a:lnTo>
                    <a:pt x="249616" y="1783753"/>
                  </a:lnTo>
                  <a:lnTo>
                    <a:pt x="203772" y="1772466"/>
                  </a:lnTo>
                  <a:lnTo>
                    <a:pt x="161023" y="1754404"/>
                  </a:lnTo>
                  <a:lnTo>
                    <a:pt x="121984" y="1730178"/>
                  </a:lnTo>
                  <a:lnTo>
                    <a:pt x="87268" y="1700402"/>
                  </a:lnTo>
                  <a:lnTo>
                    <a:pt x="57487" y="1665689"/>
                  </a:lnTo>
                  <a:lnTo>
                    <a:pt x="33257" y="1626650"/>
                  </a:lnTo>
                  <a:lnTo>
                    <a:pt x="15190" y="1583899"/>
                  </a:lnTo>
                  <a:lnTo>
                    <a:pt x="3899" y="1538048"/>
                  </a:lnTo>
                  <a:lnTo>
                    <a:pt x="0" y="1489709"/>
                  </a:lnTo>
                  <a:lnTo>
                    <a:pt x="0" y="297941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82446" y="3196589"/>
            <a:ext cx="1537335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присутствие ассистентов, оказывающих необходимую техническую помощь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9792" y="3153156"/>
            <a:ext cx="2441575" cy="1900555"/>
            <a:chOff x="3419855" y="3070860"/>
            <a:chExt cx="2441575" cy="19005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9855" y="3070860"/>
              <a:ext cx="2441448" cy="1900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0627" y="3163824"/>
              <a:ext cx="2301240" cy="17602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00627" y="3163824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70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40" y="293370"/>
                  </a:lnTo>
                  <a:lnTo>
                    <a:pt x="2301240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70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43020" y="3458921"/>
            <a:ext cx="1619250" cy="1121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000" spc="-10" dirty="0">
                <a:latin typeface="Times New Roman"/>
                <a:cs typeface="Times New Roman"/>
              </a:rPr>
              <a:t>использование специальных технических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</a:pPr>
            <a:r>
              <a:rPr sz="2000" spc="-10" dirty="0"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21323" y="3063239"/>
            <a:ext cx="2441575" cy="1958339"/>
            <a:chOff x="6021323" y="3063239"/>
            <a:chExt cx="2441575" cy="1958339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3070859"/>
              <a:ext cx="2441448" cy="19004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9903" y="3063239"/>
              <a:ext cx="2310383" cy="19583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2095" y="3163823"/>
              <a:ext cx="2301239" cy="17602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02095" y="3163823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69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39" y="293370"/>
                  </a:lnTo>
                  <a:lnTo>
                    <a:pt x="2301239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69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99961" y="3196589"/>
            <a:ext cx="1905000" cy="16465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6240" marR="386715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Times New Roman"/>
                <a:cs typeface="Times New Roman"/>
              </a:rPr>
              <a:t>наличие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35" dirty="0">
                <a:latin typeface="Times New Roman"/>
                <a:cs typeface="Times New Roman"/>
              </a:rPr>
              <a:t>аудитории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звукоусиливаю-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щей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аппаратуры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ts val="2070"/>
              </a:lnSpc>
            </a:pPr>
            <a:r>
              <a:rPr sz="2000" spc="-20" dirty="0">
                <a:latin typeface="Times New Roman"/>
                <a:cs typeface="Times New Roman"/>
              </a:rPr>
              <a:t>(для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622792" y="3060192"/>
            <a:ext cx="2496820" cy="1923414"/>
            <a:chOff x="8622792" y="3060192"/>
            <a:chExt cx="2496820" cy="1923414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22792" y="3060192"/>
              <a:ext cx="2441448" cy="19232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45652" y="3194304"/>
              <a:ext cx="2473452" cy="16946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3564" y="3153156"/>
              <a:ext cx="2301239" cy="17830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03564" y="3153156"/>
              <a:ext cx="2301240" cy="1783080"/>
            </a:xfrm>
            <a:custGeom>
              <a:avLst/>
              <a:gdLst/>
              <a:ahLst/>
              <a:cxnLst/>
              <a:rect l="l" t="t" r="r" b="b"/>
              <a:pathLst>
                <a:path w="2301240" h="1783079">
                  <a:moveTo>
                    <a:pt x="0" y="297180"/>
                  </a:moveTo>
                  <a:lnTo>
                    <a:pt x="3890" y="248986"/>
                  </a:lnTo>
                  <a:lnTo>
                    <a:pt x="15154" y="203265"/>
                  </a:lnTo>
                  <a:lnTo>
                    <a:pt x="33179" y="160628"/>
                  </a:lnTo>
                  <a:lnTo>
                    <a:pt x="57351" y="121688"/>
                  </a:lnTo>
                  <a:lnTo>
                    <a:pt x="87058" y="87058"/>
                  </a:lnTo>
                  <a:lnTo>
                    <a:pt x="121688" y="57351"/>
                  </a:lnTo>
                  <a:lnTo>
                    <a:pt x="160628" y="33179"/>
                  </a:lnTo>
                  <a:lnTo>
                    <a:pt x="203265" y="15154"/>
                  </a:lnTo>
                  <a:lnTo>
                    <a:pt x="248986" y="3890"/>
                  </a:lnTo>
                  <a:lnTo>
                    <a:pt x="297179" y="0"/>
                  </a:lnTo>
                  <a:lnTo>
                    <a:pt x="2004059" y="0"/>
                  </a:lnTo>
                  <a:lnTo>
                    <a:pt x="2052253" y="3890"/>
                  </a:lnTo>
                  <a:lnTo>
                    <a:pt x="2097974" y="15154"/>
                  </a:lnTo>
                  <a:lnTo>
                    <a:pt x="2140611" y="33179"/>
                  </a:lnTo>
                  <a:lnTo>
                    <a:pt x="2179551" y="57351"/>
                  </a:lnTo>
                  <a:lnTo>
                    <a:pt x="2214181" y="87058"/>
                  </a:lnTo>
                  <a:lnTo>
                    <a:pt x="2243888" y="121688"/>
                  </a:lnTo>
                  <a:lnTo>
                    <a:pt x="2268060" y="160628"/>
                  </a:lnTo>
                  <a:lnTo>
                    <a:pt x="2286085" y="203265"/>
                  </a:lnTo>
                  <a:lnTo>
                    <a:pt x="2297349" y="248986"/>
                  </a:lnTo>
                  <a:lnTo>
                    <a:pt x="2301239" y="297180"/>
                  </a:lnTo>
                  <a:lnTo>
                    <a:pt x="2301239" y="1485900"/>
                  </a:lnTo>
                  <a:lnTo>
                    <a:pt x="2297349" y="1534093"/>
                  </a:lnTo>
                  <a:lnTo>
                    <a:pt x="2286085" y="1579814"/>
                  </a:lnTo>
                  <a:lnTo>
                    <a:pt x="2268060" y="1622451"/>
                  </a:lnTo>
                  <a:lnTo>
                    <a:pt x="2243888" y="1661391"/>
                  </a:lnTo>
                  <a:lnTo>
                    <a:pt x="2214181" y="1696021"/>
                  </a:lnTo>
                  <a:lnTo>
                    <a:pt x="2179551" y="1725728"/>
                  </a:lnTo>
                  <a:lnTo>
                    <a:pt x="2140611" y="1749900"/>
                  </a:lnTo>
                  <a:lnTo>
                    <a:pt x="2097974" y="1767925"/>
                  </a:lnTo>
                  <a:lnTo>
                    <a:pt x="2052253" y="1779189"/>
                  </a:lnTo>
                  <a:lnTo>
                    <a:pt x="2004059" y="1783080"/>
                  </a:lnTo>
                  <a:lnTo>
                    <a:pt x="297179" y="1783080"/>
                  </a:lnTo>
                  <a:lnTo>
                    <a:pt x="248986" y="1779189"/>
                  </a:lnTo>
                  <a:lnTo>
                    <a:pt x="203265" y="1767925"/>
                  </a:lnTo>
                  <a:lnTo>
                    <a:pt x="160628" y="1749900"/>
                  </a:lnTo>
                  <a:lnTo>
                    <a:pt x="121688" y="1725728"/>
                  </a:lnTo>
                  <a:lnTo>
                    <a:pt x="87058" y="1696021"/>
                  </a:lnTo>
                  <a:lnTo>
                    <a:pt x="57351" y="1661391"/>
                  </a:lnTo>
                  <a:lnTo>
                    <a:pt x="33179" y="1622451"/>
                  </a:lnTo>
                  <a:lnTo>
                    <a:pt x="15154" y="1579814"/>
                  </a:lnTo>
                  <a:lnTo>
                    <a:pt x="3890" y="1534093"/>
                  </a:lnTo>
                  <a:lnTo>
                    <a:pt x="0" y="1485900"/>
                  </a:lnTo>
                  <a:lnTo>
                    <a:pt x="0" y="29718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56980" y="3327907"/>
            <a:ext cx="1998345" cy="1383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11150" marR="304165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привлечение ассистента-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sz="2000" spc="-10" dirty="0">
                <a:latin typeface="Times New Roman"/>
                <a:cs typeface="Times New Roman"/>
              </a:rPr>
              <a:t>сурдопереводчика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глухих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95172" y="5036820"/>
            <a:ext cx="9019540" cy="1797050"/>
            <a:chOff x="995172" y="5036820"/>
            <a:chExt cx="9019540" cy="1797050"/>
          </a:xfrm>
        </p:grpSpPr>
        <p:sp>
          <p:nvSpPr>
            <p:cNvPr id="54" name="object 54"/>
            <p:cNvSpPr/>
            <p:nvPr/>
          </p:nvSpPr>
          <p:spPr>
            <a:xfrm>
              <a:off x="1647444" y="5036820"/>
              <a:ext cx="8366759" cy="1797050"/>
            </a:xfrm>
            <a:custGeom>
              <a:avLst/>
              <a:gdLst/>
              <a:ahLst/>
              <a:cxnLst/>
              <a:rect l="l" t="t" r="r" b="b"/>
              <a:pathLst>
                <a:path w="8366759" h="1797050">
                  <a:moveTo>
                    <a:pt x="7468361" y="0"/>
                  </a:moveTo>
                  <a:lnTo>
                    <a:pt x="7468361" y="449198"/>
                  </a:lnTo>
                  <a:lnTo>
                    <a:pt x="0" y="449198"/>
                  </a:lnTo>
                  <a:lnTo>
                    <a:pt x="0" y="1347596"/>
                  </a:lnTo>
                  <a:lnTo>
                    <a:pt x="7468361" y="1347596"/>
                  </a:lnTo>
                  <a:lnTo>
                    <a:pt x="7468361" y="1796795"/>
                  </a:lnTo>
                  <a:lnTo>
                    <a:pt x="8366759" y="898397"/>
                  </a:lnTo>
                  <a:lnTo>
                    <a:pt x="7468361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172" y="5058156"/>
              <a:ext cx="3026664" cy="17099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612" y="5218176"/>
              <a:ext cx="2840736" cy="14325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5944" y="5151120"/>
              <a:ext cx="2886456" cy="15697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5944" y="5151120"/>
              <a:ext cx="2886710" cy="1569720"/>
            </a:xfrm>
            <a:custGeom>
              <a:avLst/>
              <a:gdLst/>
              <a:ahLst/>
              <a:cxnLst/>
              <a:rect l="l" t="t" r="r" b="b"/>
              <a:pathLst>
                <a:path w="288671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19" y="0"/>
                  </a:lnTo>
                  <a:lnTo>
                    <a:pt x="2624835" y="0"/>
                  </a:lnTo>
                  <a:lnTo>
                    <a:pt x="2671872" y="4213"/>
                  </a:lnTo>
                  <a:lnTo>
                    <a:pt x="2716138" y="16363"/>
                  </a:lnTo>
                  <a:lnTo>
                    <a:pt x="2756897" y="35710"/>
                  </a:lnTo>
                  <a:lnTo>
                    <a:pt x="2793409" y="61517"/>
                  </a:lnTo>
                  <a:lnTo>
                    <a:pt x="2824938" y="93046"/>
                  </a:lnTo>
                  <a:lnTo>
                    <a:pt x="2850745" y="129558"/>
                  </a:lnTo>
                  <a:lnTo>
                    <a:pt x="2870092" y="170317"/>
                  </a:lnTo>
                  <a:lnTo>
                    <a:pt x="2882242" y="214583"/>
                  </a:lnTo>
                  <a:lnTo>
                    <a:pt x="2886456" y="261619"/>
                  </a:lnTo>
                  <a:lnTo>
                    <a:pt x="2886456" y="1308099"/>
                  </a:lnTo>
                  <a:lnTo>
                    <a:pt x="2882242" y="1355126"/>
                  </a:lnTo>
                  <a:lnTo>
                    <a:pt x="2870092" y="1399387"/>
                  </a:lnTo>
                  <a:lnTo>
                    <a:pt x="2850745" y="1440144"/>
                  </a:lnTo>
                  <a:lnTo>
                    <a:pt x="2824938" y="1476658"/>
                  </a:lnTo>
                  <a:lnTo>
                    <a:pt x="2793409" y="1508189"/>
                  </a:lnTo>
                  <a:lnTo>
                    <a:pt x="2756897" y="1534001"/>
                  </a:lnTo>
                  <a:lnTo>
                    <a:pt x="2716138" y="1553352"/>
                  </a:lnTo>
                  <a:lnTo>
                    <a:pt x="2671872" y="1565504"/>
                  </a:lnTo>
                  <a:lnTo>
                    <a:pt x="2624835" y="1569719"/>
                  </a:lnTo>
                  <a:lnTo>
                    <a:pt x="261619" y="1569719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099"/>
                  </a:lnTo>
                  <a:lnTo>
                    <a:pt x="0" y="261619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97050" y="5351170"/>
            <a:ext cx="2442210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оформление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рельефно- точечным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шрифтом </a:t>
            </a:r>
            <a:r>
              <a:rPr sz="2000" dirty="0">
                <a:latin typeface="Times New Roman"/>
                <a:cs typeface="Times New Roman"/>
              </a:rPr>
              <a:t>Брайля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слепых)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58055" y="5045962"/>
            <a:ext cx="3027045" cy="1732914"/>
            <a:chOff x="4258055" y="5045962"/>
            <a:chExt cx="3027045" cy="1732914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58055" y="5045962"/>
              <a:ext cx="3026663" cy="17327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8827" y="5138927"/>
              <a:ext cx="2886455" cy="159258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8827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30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30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801870" y="5342940"/>
            <a:ext cx="1960880" cy="11239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ct val="86700"/>
              </a:lnSpc>
              <a:spcBef>
                <a:spcPts val="42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экзаменационных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слабовидящих)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19416" y="5045962"/>
            <a:ext cx="3027045" cy="1734820"/>
            <a:chOff x="7519416" y="5045962"/>
            <a:chExt cx="3027045" cy="1734820"/>
          </a:xfrm>
        </p:grpSpPr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9416" y="5045962"/>
              <a:ext cx="3026664" cy="17327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9040" y="5085586"/>
              <a:ext cx="2977896" cy="16946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0188" y="5138927"/>
              <a:ext cx="2886455" cy="159258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00188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29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29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70621" y="5219446"/>
            <a:ext cx="254825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24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выполнение</a:t>
            </a:r>
            <a:endParaRPr sz="2000">
              <a:latin typeface="Times New Roman"/>
              <a:cs typeface="Times New Roman"/>
            </a:endParaRPr>
          </a:p>
          <a:p>
            <a:pPr marL="44450" marR="36830" algn="ctr">
              <a:lnSpc>
                <a:spcPts val="206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письменной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компьютере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12700" marR="5080" indent="507365">
              <a:lnSpc>
                <a:spcPts val="2060"/>
              </a:lnSpc>
              <a:spcBef>
                <a:spcPts val="20"/>
              </a:spcBef>
            </a:pPr>
            <a:r>
              <a:rPr sz="2000" dirty="0">
                <a:latin typeface="Times New Roman"/>
                <a:cs typeface="Times New Roman"/>
              </a:rPr>
              <a:t>желанию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НОДА)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815" cy="9399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об ИНВАЛИДНОСТИ дает право на: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404850"/>
            <a:ext cx="10957560" cy="5361709"/>
          </a:xfrm>
        </p:spPr>
        <p:txBody>
          <a:bodyPr>
            <a:normAutofit/>
          </a:bodyPr>
          <a:lstStyle/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беспрепятствен</a:t>
            </a:r>
            <a:r>
              <a:rPr lang="ru-RU" dirty="0" smtClean="0">
                <a:latin typeface="Times New Roman"/>
                <a:cs typeface="Times New Roman"/>
              </a:rPr>
              <a:t>ный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доступ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участников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ГИА</a:t>
            </a:r>
            <a:r>
              <a:rPr lang="ru-RU" dirty="0" smtClean="0">
                <a:latin typeface="Times New Roman"/>
                <a:cs typeface="Times New Roman"/>
              </a:rPr>
              <a:t> 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аудитории, </a:t>
            </a:r>
            <a:r>
              <a:rPr lang="ru-RU" dirty="0">
                <a:latin typeface="Times New Roman"/>
                <a:cs typeface="Times New Roman"/>
              </a:rPr>
              <a:t>туалетные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иные </a:t>
            </a:r>
            <a:r>
              <a:rPr lang="ru-RU" spc="-10" dirty="0" smtClean="0">
                <a:latin typeface="Times New Roman"/>
                <a:cs typeface="Times New Roman"/>
              </a:rPr>
              <a:t>помещения;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10" dirty="0" smtClean="0">
              <a:latin typeface="Times New Roman"/>
              <a:cs typeface="Times New Roman"/>
            </a:endParaRPr>
          </a:p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увеличение продолжительн</a:t>
            </a:r>
            <a:r>
              <a:rPr lang="ru-RU" dirty="0" smtClean="0">
                <a:latin typeface="Times New Roman"/>
                <a:cs typeface="Times New Roman"/>
              </a:rPr>
              <a:t>ости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 </a:t>
            </a:r>
            <a:r>
              <a:rPr lang="ru-RU" dirty="0">
                <a:latin typeface="Times New Roman"/>
                <a:cs typeface="Times New Roman"/>
              </a:rPr>
              <a:t>по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учебному </a:t>
            </a:r>
            <a:r>
              <a:rPr lang="ru-RU" dirty="0">
                <a:latin typeface="Times New Roman"/>
                <a:cs typeface="Times New Roman"/>
              </a:rPr>
              <a:t>предмету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1,5 </a:t>
            </a:r>
            <a:r>
              <a:rPr lang="ru-RU" spc="-20" dirty="0" smtClean="0">
                <a:latin typeface="Times New Roman"/>
                <a:cs typeface="Times New Roman"/>
              </a:rPr>
              <a:t>часа;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20" dirty="0" smtClean="0">
              <a:latin typeface="Times New Roman"/>
              <a:cs typeface="Times New Roman"/>
            </a:endParaRPr>
          </a:p>
          <a:p>
            <a:pPr marL="542290" marR="78105" indent="-457200">
              <a:lnSpc>
                <a:spcPct val="86200"/>
              </a:lnSpc>
              <a:spcBef>
                <a:spcPts val="434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cs typeface="Times New Roman"/>
              </a:rPr>
              <a:t>организацию </a:t>
            </a:r>
            <a:r>
              <a:rPr lang="ru-RU" dirty="0">
                <a:latin typeface="Times New Roman"/>
                <a:cs typeface="Times New Roman"/>
              </a:rPr>
              <a:t>питания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и </a:t>
            </a:r>
            <a:r>
              <a:rPr lang="ru-RU" dirty="0">
                <a:latin typeface="Times New Roman"/>
                <a:cs typeface="Times New Roman"/>
              </a:rPr>
              <a:t>перерывов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для </a:t>
            </a:r>
            <a:r>
              <a:rPr lang="ru-RU" spc="-10" dirty="0">
                <a:latin typeface="Times New Roman"/>
                <a:cs typeface="Times New Roman"/>
              </a:rPr>
              <a:t>проведения </a:t>
            </a:r>
            <a:r>
              <a:rPr lang="ru-RU" spc="-10" dirty="0" smtClean="0">
                <a:latin typeface="Times New Roman"/>
                <a:cs typeface="Times New Roman"/>
              </a:rPr>
              <a:t>лечебных</a:t>
            </a:r>
            <a:r>
              <a:rPr lang="ru-RU" dirty="0" smtClean="0">
                <a:latin typeface="Times New Roman"/>
                <a:cs typeface="Times New Roman"/>
              </a:rPr>
              <a:t> мероприятий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во</a:t>
            </a:r>
            <a:r>
              <a:rPr lang="ru-RU" dirty="0" smtClean="0">
                <a:latin typeface="Times New Roman"/>
                <a:cs typeface="Times New Roman"/>
              </a:rPr>
              <a:t> время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экзамена.</a:t>
            </a:r>
            <a:endParaRPr lang="ru-RU" dirty="0">
              <a:latin typeface="Times New Roman"/>
              <a:cs typeface="Times New Roman"/>
            </a:endParaRPr>
          </a:p>
          <a:p>
            <a:pPr marL="0" marR="82550" indent="0" algn="ctr">
              <a:lnSpc>
                <a:spcPts val="2080"/>
              </a:lnSpc>
              <a:spcBef>
                <a:spcPts val="440"/>
              </a:spcBef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Иные дополнительные условия создаются на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основании Заключения </a:t>
            </a: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Республиканской психолого-медико-педагогической комиссии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(РПМПК)</a:t>
            </a:r>
          </a:p>
          <a:p>
            <a:pPr marL="0" indent="0" algn="just">
              <a:buNone/>
            </a:pPr>
            <a:r>
              <a:rPr lang="ru-RU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Внимание! Решение РПМПК необходимо предоставить в школу.  </a:t>
            </a:r>
            <a:endParaRPr lang="ru-RU" spc="-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27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726" y="121818"/>
            <a:ext cx="9144000" cy="9504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 РПМПК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519130" y="1482133"/>
            <a:ext cx="5217622" cy="4350239"/>
          </a:xfrm>
        </p:spPr>
        <p:txBody>
          <a:bodyPr>
            <a:normAutofit/>
          </a:bodyPr>
          <a:lstStyle/>
          <a:p>
            <a:r>
              <a:rPr lang="ru-RU" dirty="0" smtClean="0"/>
              <a:t>РПМПК работает на базе </a:t>
            </a:r>
            <a:r>
              <a:rPr lang="ru-RU" dirty="0"/>
              <a:t>ГКОУ «Центр психолого-педагогической реабилитации и коррекции»</a:t>
            </a:r>
          </a:p>
          <a:p>
            <a:r>
              <a:rPr lang="ru-RU" dirty="0" smtClean="0"/>
              <a:t>по адресу: </a:t>
            </a:r>
          </a:p>
          <a:p>
            <a:r>
              <a:rPr lang="ru-RU" dirty="0" err="1" smtClean="0"/>
              <a:t>г.Владикавказ</a:t>
            </a:r>
            <a:endParaRPr lang="ru-RU" dirty="0"/>
          </a:p>
          <a:p>
            <a:r>
              <a:rPr lang="ru-RU" dirty="0"/>
              <a:t>ул</a:t>
            </a:r>
            <a:r>
              <a:rPr lang="ru-RU" dirty="0" smtClean="0"/>
              <a:t>. Интернациональная, д. 24 , каб.№5.</a:t>
            </a:r>
          </a:p>
          <a:p>
            <a:r>
              <a:rPr lang="ru-RU" b="1" u="sng" dirty="0" smtClean="0">
                <a:hlinkClick r:id="rId2"/>
              </a:rPr>
              <a:t>Телефон</a:t>
            </a:r>
            <a:r>
              <a:rPr lang="ru-RU" b="1" dirty="0"/>
              <a:t>: </a:t>
            </a:r>
            <a:r>
              <a:rPr lang="ru-RU" u="sng" dirty="0">
                <a:hlinkClick r:id="rId3"/>
              </a:rPr>
              <a:t>8 (867) 250-11-40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49" y="1072280"/>
            <a:ext cx="6022737" cy="5403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063" y="5090007"/>
            <a:ext cx="397493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1616</Words>
  <Application>Microsoft Office PowerPoint</Application>
  <PresentationFormat>Произвольный</PresentationFormat>
  <Paragraphs>234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Успешная  и объективная сдача ГИА-9</vt:lpstr>
      <vt:lpstr>Слайд 2</vt:lpstr>
      <vt:lpstr>Проект расписания проведения ГИА-9 в 2023 г.</vt:lpstr>
      <vt:lpstr>Слайд 4</vt:lpstr>
      <vt:lpstr>ФОРМЫ ПРОВЕДЕНИЯ ГИА</vt:lpstr>
      <vt:lpstr>ГИА-9</vt:lpstr>
      <vt:lpstr>Участники ГИА с ограниченными возможностями здоровья и дети-инвалиды имеют право на:</vt:lpstr>
      <vt:lpstr>СПРАВКА об ИНВАЛИДНОСТИ дает право на:</vt:lpstr>
      <vt:lpstr>Заключение РПМПК </vt:lpstr>
      <vt:lpstr>Допуск к ГИА</vt:lpstr>
      <vt:lpstr>Итоговое собеседование</vt:lpstr>
      <vt:lpstr>Слайд 12</vt:lpstr>
      <vt:lpstr>Как проходит ОГЭ и ГВЭ? Правила и процедуры</vt:lpstr>
      <vt:lpstr>Поведение в аудитории ППЭ</vt:lpstr>
      <vt:lpstr>Слайд 15</vt:lpstr>
      <vt:lpstr>В день проведения экзамена запрещается</vt:lpstr>
      <vt:lpstr>Контроль в ППЭ соблюдения  Порядка ГИА </vt:lpstr>
      <vt:lpstr> Удаление участника за  нарушения порядка ГИА  </vt:lpstr>
      <vt:lpstr>Что можно взять с собой на ОГЭ </vt:lpstr>
      <vt:lpstr>Сроки обработки экзаменационных работ и  выдачи результатов ГИА-9 </vt:lpstr>
      <vt:lpstr>Ознакомление с результатами</vt:lpstr>
      <vt:lpstr>НЕУДОВЛЕТВОРИТЕЛЬНЫЙ РЕЗУЛЬТАТ</vt:lpstr>
      <vt:lpstr>Полезные ресурсы по  подготовке к ОГЭ</vt:lpstr>
      <vt:lpstr>Материалы для подготовки к ГИА-9</vt:lpstr>
      <vt:lpstr>Контактные данные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школа</cp:lastModifiedBy>
  <cp:revision>40</cp:revision>
  <cp:lastPrinted>2022-11-17T14:28:44Z</cp:lastPrinted>
  <dcterms:created xsi:type="dcterms:W3CDTF">2022-11-02T14:34:22Z</dcterms:created>
  <dcterms:modified xsi:type="dcterms:W3CDTF">2022-11-22T10:36:44Z</dcterms:modified>
</cp:coreProperties>
</file>